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6" r:id="rId2"/>
    <p:sldId id="342" r:id="rId3"/>
    <p:sldId id="351" r:id="rId4"/>
    <p:sldId id="353" r:id="rId5"/>
    <p:sldId id="343" r:id="rId6"/>
    <p:sldId id="335" r:id="rId7"/>
    <p:sldId id="352" r:id="rId8"/>
    <p:sldId id="354" r:id="rId9"/>
    <p:sldId id="355" r:id="rId10"/>
    <p:sldId id="356" r:id="rId11"/>
    <p:sldId id="357" r:id="rId12"/>
    <p:sldId id="334" r:id="rId13"/>
    <p:sldId id="310" r:id="rId14"/>
    <p:sldId id="312" r:id="rId15"/>
    <p:sldId id="345" r:id="rId16"/>
    <p:sldId id="346" r:id="rId17"/>
    <p:sldId id="314" r:id="rId18"/>
    <p:sldId id="347" r:id="rId19"/>
    <p:sldId id="349" r:id="rId20"/>
    <p:sldId id="341" r:id="rId21"/>
    <p:sldId id="340" r:id="rId22"/>
    <p:sldId id="313" r:id="rId23"/>
    <p:sldId id="350" r:id="rId24"/>
    <p:sldId id="358" r:id="rId25"/>
  </p:sldIdLst>
  <p:sldSz cx="9144000" cy="6858000" type="screen4x3"/>
  <p:notesSz cx="68580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e Upp" initials="JU"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953"/>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83" autoAdjust="0"/>
    <p:restoredTop sz="94692" autoAdjust="0"/>
  </p:normalViewPr>
  <p:slideViewPr>
    <p:cSldViewPr>
      <p:cViewPr varScale="1">
        <p:scale>
          <a:sx n="94" d="100"/>
          <a:sy n="94" d="100"/>
        </p:scale>
        <p:origin x="46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804"/>
          </a:xfrm>
          <a:prstGeom prst="rect">
            <a:avLst/>
          </a:prstGeom>
        </p:spPr>
        <p:txBody>
          <a:bodyPr vert="horz" lIns="91440" tIns="45720" rIns="91440" bIns="45720" rtlCol="0"/>
          <a:lstStyle>
            <a:lvl1pPr algn="r">
              <a:defRPr sz="1200"/>
            </a:lvl1pPr>
          </a:lstStyle>
          <a:p>
            <a:fld id="{DBE7FB09-CC33-46F0-91FC-B07FC4FDC4C0}" type="datetimeFigureOut">
              <a:rPr lang="en-US" smtClean="0"/>
              <a:pPr/>
              <a:t>4/25/2016</a:t>
            </a:fld>
            <a:endParaRPr lang="en-US"/>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8"/>
            <a:ext cx="2971800" cy="461804"/>
          </a:xfrm>
          <a:prstGeom prst="rect">
            <a:avLst/>
          </a:prstGeom>
        </p:spPr>
        <p:txBody>
          <a:bodyPr vert="horz" lIns="91440" tIns="45720" rIns="91440" bIns="45720" rtlCol="0" anchor="b"/>
          <a:lstStyle>
            <a:lvl1pPr algn="r">
              <a:defRPr sz="1200"/>
            </a:lvl1pPr>
          </a:lstStyle>
          <a:p>
            <a:fld id="{A4AEED25-73DC-4A99-BE87-253657D8A2BC}" type="slidenum">
              <a:rPr lang="en-US" smtClean="0"/>
              <a:pPr/>
              <a:t>‹#›</a:t>
            </a:fld>
            <a:endParaRPr lang="en-US"/>
          </a:p>
        </p:txBody>
      </p:sp>
    </p:spTree>
    <p:extLst>
      <p:ext uri="{BB962C8B-B14F-4D97-AF65-F5344CB8AC3E}">
        <p14:creationId xmlns:p14="http://schemas.microsoft.com/office/powerpoint/2010/main" val="1350971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AEED25-73DC-4A99-BE87-253657D8A2BC}" type="slidenum">
              <a:rPr lang="en-US" smtClean="0"/>
              <a:pPr/>
              <a:t>15</a:t>
            </a:fld>
            <a:endParaRPr lang="en-US"/>
          </a:p>
        </p:txBody>
      </p:sp>
    </p:spTree>
    <p:extLst>
      <p:ext uri="{BB962C8B-B14F-4D97-AF65-F5344CB8AC3E}">
        <p14:creationId xmlns:p14="http://schemas.microsoft.com/office/powerpoint/2010/main" val="2673653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AEED25-73DC-4A99-BE87-253657D8A2BC}" type="slidenum">
              <a:rPr lang="en-US" smtClean="0"/>
              <a:pPr/>
              <a:t>16</a:t>
            </a:fld>
            <a:endParaRPr lang="en-US"/>
          </a:p>
        </p:txBody>
      </p:sp>
    </p:spTree>
    <p:extLst>
      <p:ext uri="{BB962C8B-B14F-4D97-AF65-F5344CB8AC3E}">
        <p14:creationId xmlns:p14="http://schemas.microsoft.com/office/powerpoint/2010/main" val="2673653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692150"/>
            <a:ext cx="4616450" cy="3463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AEED25-73DC-4A99-BE87-253657D8A2BC}" type="slidenum">
              <a:rPr lang="en-US" smtClean="0"/>
              <a:pPr/>
              <a:t>22</a:t>
            </a:fld>
            <a:endParaRPr lang="en-US"/>
          </a:p>
        </p:txBody>
      </p:sp>
    </p:spTree>
    <p:extLst>
      <p:ext uri="{BB962C8B-B14F-4D97-AF65-F5344CB8AC3E}">
        <p14:creationId xmlns:p14="http://schemas.microsoft.com/office/powerpoint/2010/main" val="143985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14F27E-DE82-4A16-A3FF-D1015E404A16}" type="datetimeFigureOut">
              <a:rPr lang="en-US"/>
              <a:pPr>
                <a:defRPr/>
              </a:pPr>
              <a:t>4/25/2016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5FFB02-F50E-4620-BAEB-C0031A84BA9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BD368A-8F04-4B96-B354-357B736E9911}" type="datetimeFigureOut">
              <a:rPr lang="en-US"/>
              <a:pPr>
                <a:defRPr/>
              </a:pPr>
              <a:t>4/25/2016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33FA2B-11EA-467C-AFA1-1E008AA39CF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7"/>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4D104D-59D9-4EAF-84FE-40A51025A203}" type="datetimeFigureOut">
              <a:rPr lang="en-US"/>
              <a:pPr>
                <a:defRPr/>
              </a:pPr>
              <a:t>4/25/2016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BF59BB-70D9-4663-80D2-4FFEA122BF5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33E1BA-FECF-401C-8FB3-71C5AF7563DD}" type="datetimeFigureOut">
              <a:rPr lang="en-US"/>
              <a:pPr>
                <a:defRPr/>
              </a:pPr>
              <a:t>4/25/2016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4C37C8-8511-456C-84B0-80F28B93F17F}" type="slidenum">
              <a:rPr lang="en-US"/>
              <a:pPr>
                <a:defRPr/>
              </a:pPr>
              <a:t>‹#›</a:t>
            </a:fld>
            <a:endParaRPr lang="en-US"/>
          </a:p>
        </p:txBody>
      </p:sp>
      <p:pic>
        <p:nvPicPr>
          <p:cNvPr id="25602" name="Picture 2" descr="http://www.pptbackgrounds.net/uploads/for-business-backgrounds-wallpapers.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D1DC672-9E15-4CB5-A6CE-D82F153B32B6}" type="datetimeFigureOut">
              <a:rPr lang="en-US"/>
              <a:pPr>
                <a:defRPr/>
              </a:pPr>
              <a:t>4/25/2016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E05601-68AA-4072-8ADF-8F9CE65A283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BB3ED1C-C27F-41BC-A8B5-8E66AA31C68D}" type="datetimeFigureOut">
              <a:rPr lang="en-US"/>
              <a:pPr>
                <a:defRPr/>
              </a:pPr>
              <a:t>4/25/2016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2657FC-E3E9-408A-9112-3FD93970FCF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C3C9BB7-6B08-4615-9CAF-EB4792618D9D}" type="datetimeFigureOut">
              <a:rPr lang="en-US"/>
              <a:pPr>
                <a:defRPr/>
              </a:pPr>
              <a:t>4/25/2016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17F0430-9157-4DA4-B9EF-ED028C976DA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21FCDE9-E89E-448B-9010-7846568BD673}" type="datetimeFigureOut">
              <a:rPr lang="en-US"/>
              <a:pPr>
                <a:defRPr/>
              </a:pPr>
              <a:t>4/25/2016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136FD2F-AAEE-4112-A68D-B98B83179D1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20F13F-52B4-49AE-B637-A350C16F4FD8}" type="datetimeFigureOut">
              <a:rPr lang="en-US"/>
              <a:pPr>
                <a:defRPr/>
              </a:pPr>
              <a:t>4/25/2016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14FF4F-CC2F-45D0-94C7-C9B470E2197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4A2664-4FDF-4A77-A1C4-1DDA50FAD71D}" type="datetimeFigureOut">
              <a:rPr lang="en-US"/>
              <a:pPr>
                <a:defRPr/>
              </a:pPr>
              <a:t>4/25/2016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600E80B-AC19-4E1D-8B4C-7C46FF58043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598D53-1EE8-4A75-9CB2-8158B7A66022}" type="datetimeFigureOut">
              <a:rPr lang="en-US"/>
              <a:pPr>
                <a:defRPr/>
              </a:pPr>
              <a:t>4/25/2016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E79442-2002-45FF-BF00-BFCB2ADD75D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516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5"/>
            <a:ext cx="8229600" cy="4525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5"/>
            <a:ext cx="2133600" cy="366183"/>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258CA83-23D0-4DC2-8C03-E02AB7D3FF0A}" type="datetimeFigureOut">
              <a:rPr lang="en-US"/>
              <a:pPr>
                <a:defRPr/>
              </a:pPr>
              <a:t>4/25/2016</a:t>
            </a:fld>
            <a:endParaRPr lang="en-US"/>
          </a:p>
        </p:txBody>
      </p:sp>
      <p:sp>
        <p:nvSpPr>
          <p:cNvPr id="5" name="Footer Placeholder 4"/>
          <p:cNvSpPr>
            <a:spLocks noGrp="1"/>
          </p:cNvSpPr>
          <p:nvPr>
            <p:ph type="ftr" sz="quarter" idx="3"/>
          </p:nvPr>
        </p:nvSpPr>
        <p:spPr>
          <a:xfrm>
            <a:off x="3124200" y="6356355"/>
            <a:ext cx="2895600" cy="366183"/>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5"/>
            <a:ext cx="2133600" cy="366183"/>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BC631F3-1B7C-4570-A233-AB29C4FA39A8}" type="slidenum">
              <a:rPr lang="en-US"/>
              <a:pPr>
                <a:defRPr/>
              </a:pPr>
              <a:t>‹#›</a:t>
            </a:fld>
            <a:endParaRPr lang="en-US"/>
          </a:p>
        </p:txBody>
      </p:sp>
      <p:pic>
        <p:nvPicPr>
          <p:cNvPr id="1032" name="Picture 8" descr="http://www.pptbackgrounds.net/uploads/for-business-backgrounds-wallpapers.jpg"/>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amp;esrc=s&amp;frm=1&amp;source=images&amp;cd=&amp;cad=rja&amp;docid=fH8S94N_89ofLM&amp;tbnid=rhZH_r3AaPo90M:&amp;ved=0CAUQjRw&amp;url=http://presse17.blogspot.com/2012_05_01_archive.html&amp;ei=5Lr7UqOFGKbq2gXjrIEo&amp;bvm=bv.61190604,d.b2I&amp;psig=AFQjCNELWogjx9ZgS43mFJATckXRMnecWA&amp;ust=139231547412253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amp;esrc=s&amp;frm=1&amp;source=images&amp;cd=&amp;cad=rja&amp;docid=Q58FtXOS4O7UVM&amp;tbnid=DPq_rGGsveJuGM:&amp;ved=0CAUQjRw&amp;url=http://www.tnhospice.org/&amp;ei=Jbz7UoGfHKfR2wWylIEI&amp;bvm=bv.61190604,d.b2I&amp;psig=AFQjCNGFR0VNXgs2rs5EGBTjwNzV6sEtUw&amp;ust=139231580303687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frm=1&amp;source=images&amp;cd=&amp;cad=rja&amp;uact=8&amp;docid=38mznHAO16nK8M&amp;tbnid=tuouV0flC0PVGM:&amp;ved=0CAYQjRw&amp;url=http://godsofadvertising.wordpress.com/2014/01/08/so-teens-dont-like-facebook-anymore-heres-why-fb-might-not-give-a-damn/&amp;ei=lYYgU7KAHYqQ2QXowoHwCg&amp;bvm=bv.62788935,d.b2I&amp;psig=AFQjCNEuGGYvNwV0nilNt6XFPlPGnX2j4Q&amp;ust=139472692668685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676400"/>
            <a:ext cx="9159240" cy="1600200"/>
          </a:xfrm>
        </p:spPr>
        <p:txBody>
          <a:bodyPr rtlCol="0">
            <a:noAutofit/>
          </a:bodyPr>
          <a:lstStyle/>
          <a:p>
            <a:pPr fontAlgn="auto">
              <a:spcAft>
                <a:spcPts val="0"/>
              </a:spcAft>
              <a:defRPr/>
            </a:pPr>
            <a:r>
              <a:rPr lang="en-US" sz="4400" b="1" dirty="0" smtClean="0">
                <a:solidFill>
                  <a:srgbClr val="182953"/>
                </a:solidFill>
                <a:latin typeface="Arial Narrow" panose="020B0606020202030204" pitchFamily="34" charset="0"/>
                <a:cs typeface="Arial" pitchFamily="34" charset="0"/>
              </a:rPr>
              <a:t>RAPID DECISION </a:t>
            </a:r>
          </a:p>
          <a:p>
            <a:pPr fontAlgn="auto">
              <a:spcAft>
                <a:spcPts val="0"/>
              </a:spcAft>
              <a:defRPr/>
            </a:pPr>
            <a:r>
              <a:rPr lang="en-US" sz="4400" b="1" dirty="0" smtClean="0">
                <a:solidFill>
                  <a:srgbClr val="182953"/>
                </a:solidFill>
                <a:latin typeface="Arial Narrow" panose="020B0606020202030204" pitchFamily="34" charset="0"/>
                <a:cs typeface="Arial" pitchFamily="34" charset="0"/>
              </a:rPr>
              <a:t>FINAL EXPENSE &amp; GUARANTEED ISSUE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962400"/>
            <a:ext cx="6381750" cy="1447800"/>
          </a:xfrm>
          <a:prstGeom prst="rect">
            <a:avLst/>
          </a:prstGeom>
        </p:spPr>
      </p:pic>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0" y="275167"/>
            <a:ext cx="7239000" cy="639233"/>
          </a:xfrm>
        </p:spPr>
        <p:txBody>
          <a:bodyPr/>
          <a:lstStyle/>
          <a:p>
            <a:pPr algn="l"/>
            <a:r>
              <a:rPr lang="en-US" sz="3200" b="1" dirty="0" smtClean="0">
                <a:latin typeface="Arial Narrow" panose="020B0606020202030204" pitchFamily="34" charset="0"/>
              </a:rPr>
              <a:t>Rapid Decision Guaranteed Issue</a:t>
            </a:r>
            <a:endParaRPr lang="en-US" sz="3200" b="1" dirty="0">
              <a:latin typeface="Arial Narrow" panose="020B0606020202030204" pitchFamily="34" charset="0"/>
            </a:endParaRPr>
          </a:p>
        </p:txBody>
      </p:sp>
      <p:sp>
        <p:nvSpPr>
          <p:cNvPr id="6" name="Content Placeholder 2"/>
          <p:cNvSpPr txBox="1">
            <a:spLocks/>
          </p:cNvSpPr>
          <p:nvPr/>
        </p:nvSpPr>
        <p:spPr bwMode="auto">
          <a:xfrm>
            <a:off x="228600" y="609600"/>
            <a:ext cx="5257800" cy="4616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1">
              <a:spcBef>
                <a:spcPct val="20000"/>
              </a:spcBef>
              <a:defRPr/>
            </a:pPr>
            <a:r>
              <a:rPr lang="en-US" b="1" dirty="0" smtClean="0"/>
              <a:t> </a:t>
            </a:r>
          </a:p>
          <a:p>
            <a:endParaRPr lang="en-US" dirty="0" smtClean="0"/>
          </a:p>
          <a:p>
            <a:r>
              <a:rPr lang="en-US" dirty="0" smtClean="0"/>
              <a:t>Graded Death Benefit</a:t>
            </a:r>
          </a:p>
          <a:p>
            <a:endParaRPr lang="en-US" dirty="0" smtClean="0"/>
          </a:p>
          <a:p>
            <a:pPr marL="285750" indent="-285750">
              <a:buFont typeface="Arial" panose="020B0604020202020204" pitchFamily="34" charset="0"/>
              <a:buChar char="•"/>
            </a:pPr>
            <a:r>
              <a:rPr lang="en-US" dirty="0" smtClean="0"/>
              <a:t>Non-accidental death benefits (as defined in policy) are reduced during first three policy years. These reduced death benefits are equal to premiums paid plus 5% interest. </a:t>
            </a:r>
          </a:p>
          <a:p>
            <a:pPr marL="285750" indent="-285750">
              <a:buFont typeface="Arial" panose="020B0604020202020204" pitchFamily="34" charset="0"/>
              <a:buChar char="•"/>
            </a:pPr>
            <a:r>
              <a:rPr lang="en-US" dirty="0" smtClean="0"/>
              <a:t>The full face amount is paid for accidental deaths (as defined in the policy) during the first three years. </a:t>
            </a:r>
          </a:p>
          <a:p>
            <a:pPr marL="285750" indent="-285750">
              <a:buFont typeface="Arial" panose="020B0604020202020204" pitchFamily="34" charset="0"/>
              <a:buChar char="•"/>
            </a:pPr>
            <a:r>
              <a:rPr lang="en-US" dirty="0"/>
              <a:t>In policy years 4 and beyond, the full death benefit is payable for all causes of death. </a:t>
            </a:r>
          </a:p>
          <a:p>
            <a:pPr marL="285750" indent="-285750">
              <a:buFont typeface="Arial" panose="020B0604020202020204" pitchFamily="34" charset="0"/>
              <a:buChar char="•"/>
            </a:pPr>
            <a:endParaRPr lang="en-US" dirty="0" smtClean="0"/>
          </a:p>
          <a:p>
            <a:endParaRPr lang="en-US" dirty="0" smtClean="0"/>
          </a:p>
          <a:p>
            <a:pPr marL="1600200" marR="0" lvl="3" indent="-22860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2" descr="http://www.relativematters.org/wp-content/uploads/2012/12/010_old_woman_thinking_optimised1-300x200.jpg"/>
          <p:cNvPicPr>
            <a:picLocks noChangeAspect="1" noChangeArrowheads="1"/>
          </p:cNvPicPr>
          <p:nvPr/>
        </p:nvPicPr>
        <p:blipFill>
          <a:blip r:embed="rId2" cstate="print"/>
          <a:srcRect/>
          <a:stretch>
            <a:fillRect/>
          </a:stretch>
        </p:blipFill>
        <p:spPr bwMode="auto">
          <a:xfrm>
            <a:off x="5715000" y="3962400"/>
            <a:ext cx="2857500" cy="1905000"/>
          </a:xfrm>
          <a:prstGeom prst="rect">
            <a:avLst/>
          </a:prstGeom>
          <a:noFill/>
        </p:spPr>
      </p:pic>
    </p:spTree>
    <p:extLst>
      <p:ext uri="{BB962C8B-B14F-4D97-AF65-F5344CB8AC3E}">
        <p14:creationId xmlns:p14="http://schemas.microsoft.com/office/powerpoint/2010/main" val="330606472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linds(horizontal)">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blinds(horizontal)">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txBox="1">
            <a:spLocks/>
          </p:cNvSpPr>
          <p:nvPr/>
        </p:nvSpPr>
        <p:spPr bwMode="auto">
          <a:xfrm>
            <a:off x="0" y="275168"/>
            <a:ext cx="6934200" cy="51223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spcBef>
                <a:spcPct val="20000"/>
              </a:spcBef>
              <a:defRPr/>
            </a:pPr>
            <a:r>
              <a:rPr lang="en-US" sz="3200" b="1" dirty="0" smtClean="0">
                <a:solidFill>
                  <a:srgbClr val="182953"/>
                </a:solidFill>
                <a:latin typeface="Arial Narrow" panose="020B0606020202030204" pitchFamily="34" charset="0"/>
                <a:ea typeface="+mn-ea"/>
                <a:cs typeface="Arial" pitchFamily="34" charset="0"/>
              </a:rPr>
              <a:t>Guaranteed Issue Policy Schedule</a:t>
            </a:r>
          </a:p>
        </p:txBody>
      </p:sp>
      <p:pic>
        <p:nvPicPr>
          <p:cNvPr id="29" name="Picture 2"/>
          <p:cNvPicPr>
            <a:picLocks noChangeAspect="1" noChangeArrowheads="1"/>
          </p:cNvPicPr>
          <p:nvPr/>
        </p:nvPicPr>
        <p:blipFill>
          <a:blip r:embed="rId2" cstate="print"/>
          <a:srcRect/>
          <a:stretch>
            <a:fillRect/>
          </a:stretch>
        </p:blipFill>
        <p:spPr bwMode="auto">
          <a:xfrm>
            <a:off x="2562225" y="838200"/>
            <a:ext cx="6581775" cy="5915025"/>
          </a:xfrm>
          <a:prstGeom prst="rect">
            <a:avLst/>
          </a:prstGeom>
          <a:noFill/>
          <a:ln w="9525">
            <a:noFill/>
            <a:miter lim="800000"/>
            <a:headEnd/>
            <a:tailEnd/>
          </a:ln>
        </p:spPr>
      </p:pic>
      <p:sp>
        <p:nvSpPr>
          <p:cNvPr id="30" name="Rectangular Callout 29"/>
          <p:cNvSpPr/>
          <p:nvPr/>
        </p:nvSpPr>
        <p:spPr>
          <a:xfrm>
            <a:off x="0" y="2438400"/>
            <a:ext cx="2590800" cy="1447800"/>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There is a cash value component to the GI product, and for some customers this will be an important feature to point out</a:t>
            </a:r>
            <a:endParaRPr lang="en-US" sz="1600" dirty="0"/>
          </a:p>
        </p:txBody>
      </p:sp>
      <p:sp>
        <p:nvSpPr>
          <p:cNvPr id="31" name="Rectangular Callout 30"/>
          <p:cNvSpPr/>
          <p:nvPr/>
        </p:nvSpPr>
        <p:spPr>
          <a:xfrm>
            <a:off x="0" y="838200"/>
            <a:ext cx="2590800" cy="12954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The biggest selling point for GI is that the premiums &amp; death benefit are guaranteed level through age 120</a:t>
            </a:r>
            <a:endParaRPr lang="en-US" sz="1600" dirty="0"/>
          </a:p>
        </p:txBody>
      </p:sp>
      <p:sp>
        <p:nvSpPr>
          <p:cNvPr id="32" name="Rectangular Callout 31"/>
          <p:cNvSpPr/>
          <p:nvPr/>
        </p:nvSpPr>
        <p:spPr>
          <a:xfrm>
            <a:off x="0" y="4267200"/>
            <a:ext cx="2590800" cy="2057400"/>
          </a:xfrm>
          <a:prstGeom prst="wedge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t>In addition to cash value the GI policy has a “Reduced Paid-Up” option.  Basically the customer can choose to stop paying, and be guaranteed some coverage for the rest of their life </a:t>
            </a:r>
            <a:endParaRPr lang="en-US" sz="1600" dirty="0"/>
          </a:p>
        </p:txBody>
      </p:sp>
      <p:sp>
        <p:nvSpPr>
          <p:cNvPr id="33" name="Rectangle 32"/>
          <p:cNvSpPr/>
          <p:nvPr/>
        </p:nvSpPr>
        <p:spPr>
          <a:xfrm>
            <a:off x="6781800" y="2057400"/>
            <a:ext cx="1066800" cy="4695825"/>
          </a:xfrm>
          <a:prstGeom prst="rect">
            <a:avLst/>
          </a:prstGeom>
          <a:noFill/>
          <a:ln>
            <a:solidFill>
              <a:schemeClr val="accent5">
                <a:lumMod val="75000"/>
              </a:schemeClr>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715000" y="2057400"/>
            <a:ext cx="990600" cy="4695825"/>
          </a:xfrm>
          <a:prstGeom prst="rect">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743200" y="2057400"/>
            <a:ext cx="2819400" cy="4695825"/>
          </a:xfrm>
          <a:prstGeom prst="rect">
            <a:avLst/>
          </a:prstGeom>
          <a:noFill/>
          <a:ln>
            <a:solidFill>
              <a:schemeClr val="tx2">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8001000" y="2057400"/>
            <a:ext cx="990600" cy="4695825"/>
          </a:xfrm>
          <a:prstGeom prst="rect">
            <a:avLst/>
          </a:prstGeom>
          <a:noFill/>
          <a:ln>
            <a:solidFill>
              <a:schemeClr val="tx2">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99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dissolve">
                                      <p:cBhvr>
                                        <p:cTn id="10" dur="500"/>
                                        <p:tgtEl>
                                          <p:spTgt spid="3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dissolve">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dissolv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dissolv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5167"/>
            <a:ext cx="7620000" cy="563033"/>
          </a:xfrm>
        </p:spPr>
        <p:txBody>
          <a:bodyPr/>
          <a:lstStyle/>
          <a:p>
            <a:pPr algn="l"/>
            <a:r>
              <a:rPr lang="en-US" sz="3200" b="1" dirty="0" smtClean="0">
                <a:latin typeface="Arial Narrow" panose="020B0606020202030204" pitchFamily="34" charset="0"/>
              </a:rPr>
              <a:t>Quick Quote &amp; Application Submission</a:t>
            </a:r>
            <a:endParaRPr lang="en-US" sz="3200" b="1" dirty="0">
              <a:latin typeface="Arial Narrow" panose="020B0606020202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38200"/>
            <a:ext cx="9144000" cy="6019800"/>
          </a:xfrm>
        </p:spPr>
      </p:pic>
      <p:sp>
        <p:nvSpPr>
          <p:cNvPr id="5" name="Left Arrow 4"/>
          <p:cNvSpPr/>
          <p:nvPr/>
        </p:nvSpPr>
        <p:spPr>
          <a:xfrm>
            <a:off x="4191000" y="2514600"/>
            <a:ext cx="978408" cy="48463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Left Arrow 5"/>
          <p:cNvSpPr/>
          <p:nvPr/>
        </p:nvSpPr>
        <p:spPr>
          <a:xfrm rot="10800000">
            <a:off x="152400" y="2667000"/>
            <a:ext cx="978408" cy="48463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ounded Rectangular Callout 8"/>
          <p:cNvSpPr/>
          <p:nvPr/>
        </p:nvSpPr>
        <p:spPr>
          <a:xfrm>
            <a:off x="641604" y="3867150"/>
            <a:ext cx="8121396" cy="2457450"/>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latin typeface="Arial Narrow" panose="020B0606020202030204" pitchFamily="34" charset="0"/>
              </a:rPr>
              <a:t>Pre-qualification* should determine which product is available to the Proposed Insured.  Then products can be quoted by logging into Rapid App and using the Quick Quote feature.</a:t>
            </a:r>
          </a:p>
          <a:p>
            <a:pPr algn="ctr"/>
            <a:endParaRPr lang="en-US" dirty="0" smtClean="0">
              <a:latin typeface="Arial Narrow" panose="020B0606020202030204" pitchFamily="34" charset="0"/>
            </a:endParaRPr>
          </a:p>
          <a:p>
            <a:pPr algn="ctr"/>
            <a:r>
              <a:rPr lang="en-US" dirty="0" smtClean="0">
                <a:latin typeface="Arial Narrow" panose="020B0606020202030204" pitchFamily="34" charset="0"/>
              </a:rPr>
              <a:t>Note:  There are  Non Tobacco and Tobacco rate classes for both the Final Expense and the Guaranteed Issue products, as determined by the use or non-use of any form of tobacco in the past 12 months.   Yes = Tobacco rate, No = Non Tobacco rate</a:t>
            </a:r>
          </a:p>
          <a:p>
            <a:pPr algn="ctr"/>
            <a:endParaRPr lang="en-US" dirty="0" smtClean="0">
              <a:latin typeface="Arial Narrow" panose="020B0606020202030204" pitchFamily="34" charset="0"/>
            </a:endParaRPr>
          </a:p>
          <a:p>
            <a:r>
              <a:rPr lang="en-US" sz="1400" dirty="0" smtClean="0">
                <a:latin typeface="Arial Narrow" panose="020B0606020202030204" pitchFamily="34" charset="0"/>
              </a:rPr>
              <a:t>* See 9 pre-</a:t>
            </a:r>
            <a:r>
              <a:rPr lang="en-US" sz="1400" dirty="0" err="1" smtClean="0">
                <a:latin typeface="Arial Narrow" panose="020B0606020202030204" pitchFamily="34" charset="0"/>
              </a:rPr>
              <a:t>qual</a:t>
            </a:r>
            <a:r>
              <a:rPr lang="en-US" sz="1400" dirty="0" smtClean="0">
                <a:latin typeface="Arial Narrow" panose="020B0606020202030204" pitchFamily="34" charset="0"/>
              </a:rPr>
              <a:t> questions on previous slide</a:t>
            </a:r>
            <a:endParaRPr lang="en-US" sz="1400" dirty="0">
              <a:latin typeface="Arial Narrow" panose="020B0606020202030204" pitchFamily="34" charset="0"/>
            </a:endParaRPr>
          </a:p>
        </p:txBody>
      </p:sp>
    </p:spTree>
    <p:extLst>
      <p:ext uri="{BB962C8B-B14F-4D97-AF65-F5344CB8AC3E}">
        <p14:creationId xmlns:p14="http://schemas.microsoft.com/office/powerpoint/2010/main" val="100999059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38200"/>
            <a:ext cx="9143999" cy="6019800"/>
          </a:xfrm>
          <a:prstGeom prst="rect">
            <a:avLst/>
          </a:prstGeom>
        </p:spPr>
      </p:pic>
      <p:sp>
        <p:nvSpPr>
          <p:cNvPr id="4" name="Left Arrow 3"/>
          <p:cNvSpPr/>
          <p:nvPr/>
        </p:nvSpPr>
        <p:spPr>
          <a:xfrm>
            <a:off x="4800600" y="2209800"/>
            <a:ext cx="978408" cy="48463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ounded Rectangular Callout 4"/>
          <p:cNvSpPr/>
          <p:nvPr/>
        </p:nvSpPr>
        <p:spPr>
          <a:xfrm>
            <a:off x="4419600" y="533400"/>
            <a:ext cx="4267200" cy="838200"/>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latin typeface="Arial Narrow" panose="020B0606020202030204" pitchFamily="34" charset="0"/>
              </a:rPr>
              <a:t>For Final Expense Application:  Log in to Rapid App and select Rapid Decision Final Expense. </a:t>
            </a:r>
            <a:endParaRPr lang="en-US" dirty="0">
              <a:latin typeface="Arial Narrow" panose="020B0606020202030204" pitchFamily="34" charset="0"/>
            </a:endParaRPr>
          </a:p>
        </p:txBody>
      </p:sp>
      <p:sp>
        <p:nvSpPr>
          <p:cNvPr id="7" name="Title 3"/>
          <p:cNvSpPr>
            <a:spLocks noGrp="1"/>
          </p:cNvSpPr>
          <p:nvPr>
            <p:ph type="title"/>
          </p:nvPr>
        </p:nvSpPr>
        <p:spPr>
          <a:xfrm>
            <a:off x="0" y="275170"/>
            <a:ext cx="5181600" cy="512233"/>
          </a:xfrm>
        </p:spPr>
        <p:txBody>
          <a:bodyPr/>
          <a:lstStyle/>
          <a:p>
            <a:pPr algn="l">
              <a:spcBef>
                <a:spcPct val="20000"/>
              </a:spcBef>
              <a:defRPr/>
            </a:pPr>
            <a:r>
              <a:rPr lang="en-US" sz="3200" b="1" dirty="0" smtClean="0">
                <a:solidFill>
                  <a:srgbClr val="182953"/>
                </a:solidFill>
                <a:latin typeface="Arial Narrow" panose="020B0606020202030204" pitchFamily="34" charset="0"/>
                <a:ea typeface="+mn-ea"/>
                <a:cs typeface="Arial" pitchFamily="34" charset="0"/>
              </a:rPr>
              <a:t>Rapid App- Final Expense</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6019800"/>
          </a:xfrm>
          <a:prstGeom prst="rect">
            <a:avLst/>
          </a:prstGeom>
        </p:spPr>
      </p:pic>
      <p:sp>
        <p:nvSpPr>
          <p:cNvPr id="3" name="Left Arrow 2"/>
          <p:cNvSpPr/>
          <p:nvPr/>
        </p:nvSpPr>
        <p:spPr>
          <a:xfrm>
            <a:off x="4489704" y="2628900"/>
            <a:ext cx="826008" cy="228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Left Arrow 3"/>
          <p:cNvSpPr/>
          <p:nvPr/>
        </p:nvSpPr>
        <p:spPr>
          <a:xfrm>
            <a:off x="4572000" y="3505200"/>
            <a:ext cx="826008" cy="228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Left Arrow 4"/>
          <p:cNvSpPr/>
          <p:nvPr/>
        </p:nvSpPr>
        <p:spPr>
          <a:xfrm rot="10800000">
            <a:off x="1371600" y="3943350"/>
            <a:ext cx="826008" cy="228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Left Arrow 5"/>
          <p:cNvSpPr/>
          <p:nvPr/>
        </p:nvSpPr>
        <p:spPr>
          <a:xfrm rot="10800000">
            <a:off x="1371600" y="4495800"/>
            <a:ext cx="826008" cy="228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Left Arrow 6"/>
          <p:cNvSpPr/>
          <p:nvPr/>
        </p:nvSpPr>
        <p:spPr>
          <a:xfrm rot="5400000">
            <a:off x="4578096" y="5143500"/>
            <a:ext cx="826008" cy="228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Left Arrow 7"/>
          <p:cNvSpPr/>
          <p:nvPr/>
        </p:nvSpPr>
        <p:spPr>
          <a:xfrm rot="10800000">
            <a:off x="1371600" y="5029200"/>
            <a:ext cx="826008" cy="228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Left Arrow 8"/>
          <p:cNvSpPr/>
          <p:nvPr/>
        </p:nvSpPr>
        <p:spPr>
          <a:xfrm rot="10800000">
            <a:off x="1371600" y="5895975"/>
            <a:ext cx="826008" cy="228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Left Arrow 9"/>
          <p:cNvSpPr/>
          <p:nvPr/>
        </p:nvSpPr>
        <p:spPr>
          <a:xfrm>
            <a:off x="8007858" y="2552700"/>
            <a:ext cx="826008" cy="228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Left Arrow 10"/>
          <p:cNvSpPr/>
          <p:nvPr/>
        </p:nvSpPr>
        <p:spPr>
          <a:xfrm>
            <a:off x="7861554" y="3067050"/>
            <a:ext cx="826008" cy="228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Left Arrow 11"/>
          <p:cNvSpPr/>
          <p:nvPr/>
        </p:nvSpPr>
        <p:spPr>
          <a:xfrm>
            <a:off x="7391400" y="3581400"/>
            <a:ext cx="826008" cy="228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Left Arrow 12"/>
          <p:cNvSpPr/>
          <p:nvPr/>
        </p:nvSpPr>
        <p:spPr>
          <a:xfrm>
            <a:off x="7391400" y="4038600"/>
            <a:ext cx="826008" cy="228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Left Arrow 13"/>
          <p:cNvSpPr/>
          <p:nvPr/>
        </p:nvSpPr>
        <p:spPr>
          <a:xfrm rot="5400000">
            <a:off x="8083296" y="5556504"/>
            <a:ext cx="826008" cy="228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Left Arrow 16"/>
          <p:cNvSpPr/>
          <p:nvPr/>
        </p:nvSpPr>
        <p:spPr>
          <a:xfrm rot="10800000">
            <a:off x="5105400" y="5962651"/>
            <a:ext cx="826008" cy="228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Rounded Rectangular Callout 17"/>
          <p:cNvSpPr/>
          <p:nvPr/>
        </p:nvSpPr>
        <p:spPr>
          <a:xfrm>
            <a:off x="3962400" y="152400"/>
            <a:ext cx="5181600" cy="838200"/>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latin typeface="Arial Narrow" panose="020B0606020202030204" pitchFamily="34" charset="0"/>
              </a:rPr>
              <a:t>Fill out the application as you normally would.  Make sure to fill in any field that is in yellow, or that is marked with </a:t>
            </a:r>
          </a:p>
          <a:p>
            <a:pPr algn="ctr"/>
            <a:r>
              <a:rPr lang="en-US" dirty="0" smtClean="0">
                <a:latin typeface="Arial Narrow" panose="020B0606020202030204" pitchFamily="34" charset="0"/>
              </a:rPr>
              <a:t>an asterisk</a:t>
            </a:r>
            <a:endParaRPr lang="en-US" dirty="0">
              <a:latin typeface="Arial Narrow" panose="020B0606020202030204" pitchFamily="34" charset="0"/>
            </a:endParaRPr>
          </a:p>
        </p:txBody>
      </p:sp>
      <p:sp>
        <p:nvSpPr>
          <p:cNvPr id="19" name="Title 3"/>
          <p:cNvSpPr>
            <a:spLocks noGrp="1"/>
          </p:cNvSpPr>
          <p:nvPr>
            <p:ph type="title"/>
          </p:nvPr>
        </p:nvSpPr>
        <p:spPr>
          <a:xfrm>
            <a:off x="0" y="275170"/>
            <a:ext cx="5181600" cy="512233"/>
          </a:xfrm>
        </p:spPr>
        <p:txBody>
          <a:bodyPr/>
          <a:lstStyle/>
          <a:p>
            <a:pPr algn="l">
              <a:spcBef>
                <a:spcPct val="20000"/>
              </a:spcBef>
              <a:defRPr/>
            </a:pPr>
            <a:r>
              <a:rPr lang="en-US" sz="2400" b="1" dirty="0" smtClean="0">
                <a:solidFill>
                  <a:srgbClr val="182953"/>
                </a:solidFill>
                <a:latin typeface="Arial" pitchFamily="34" charset="0"/>
                <a:ea typeface="+mn-ea"/>
                <a:cs typeface="Arial" pitchFamily="34" charset="0"/>
              </a:rPr>
              <a:t>Final Expense Application</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500"/>
                                        <p:tgtEl>
                                          <p:spTgt spid="10"/>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right)">
                                      <p:cBhvr>
                                        <p:cTn id="34" dur="500"/>
                                        <p:tgtEl>
                                          <p:spTgt spid="12"/>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500"/>
                                        <p:tgtEl>
                                          <p:spTgt spid="1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8200"/>
            <a:ext cx="9144000" cy="6019800"/>
          </a:xfrm>
          <a:prstGeom prst="rect">
            <a:avLst/>
          </a:prstGeom>
        </p:spPr>
      </p:pic>
      <p:sp>
        <p:nvSpPr>
          <p:cNvPr id="5" name="Title 3"/>
          <p:cNvSpPr>
            <a:spLocks noGrp="1"/>
          </p:cNvSpPr>
          <p:nvPr>
            <p:ph type="title"/>
          </p:nvPr>
        </p:nvSpPr>
        <p:spPr>
          <a:xfrm>
            <a:off x="0" y="275170"/>
            <a:ext cx="5181600" cy="512233"/>
          </a:xfrm>
        </p:spPr>
        <p:txBody>
          <a:bodyPr/>
          <a:lstStyle/>
          <a:p>
            <a:pPr algn="l">
              <a:spcBef>
                <a:spcPct val="20000"/>
              </a:spcBef>
              <a:defRPr/>
            </a:pPr>
            <a:r>
              <a:rPr lang="en-US" sz="2400" b="1" dirty="0" smtClean="0">
                <a:solidFill>
                  <a:srgbClr val="182953"/>
                </a:solidFill>
                <a:latin typeface="Arial" pitchFamily="34" charset="0"/>
                <a:ea typeface="+mn-ea"/>
                <a:cs typeface="Arial" pitchFamily="34" charset="0"/>
              </a:rPr>
              <a:t>Final Expense Application - 2</a:t>
            </a:r>
          </a:p>
        </p:txBody>
      </p:sp>
      <p:sp>
        <p:nvSpPr>
          <p:cNvPr id="8" name="Rounded Rectangular Callout 7"/>
          <p:cNvSpPr/>
          <p:nvPr/>
        </p:nvSpPr>
        <p:spPr>
          <a:xfrm>
            <a:off x="4476750" y="295275"/>
            <a:ext cx="4648200" cy="1085850"/>
          </a:xfrm>
          <a:prstGeom prst="wedgeRoundRectCallout">
            <a:avLst/>
          </a:prstGeom>
          <a:scene3d>
            <a:camera prst="orthographicFront"/>
            <a:lightRig rig="threePt" dir="t"/>
          </a:scene3d>
          <a:sp3d prstMaterial="matte"/>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latin typeface="Arial Narrow" panose="020B0606020202030204" pitchFamily="34" charset="0"/>
              </a:rPr>
              <a:t>If you have already pre-qualified the person by asking all the pre-</a:t>
            </a:r>
            <a:r>
              <a:rPr lang="en-US" dirty="0" err="1" smtClean="0">
                <a:latin typeface="Arial Narrow" panose="020B0606020202030204" pitchFamily="34" charset="0"/>
              </a:rPr>
              <a:t>qual</a:t>
            </a:r>
            <a:r>
              <a:rPr lang="en-US" dirty="0" smtClean="0">
                <a:latin typeface="Arial Narrow" panose="020B0606020202030204" pitchFamily="34" charset="0"/>
              </a:rPr>
              <a:t> questions in application format, you will be able to go thru this page quickly. </a:t>
            </a:r>
            <a:endParaRPr lang="en-US" dirty="0">
              <a:latin typeface="Arial Narrow" panose="020B0606020202030204" pitchFamily="34" charset="0"/>
            </a:endParaRPr>
          </a:p>
        </p:txBody>
      </p:sp>
    </p:spTree>
    <p:extLst>
      <p:ext uri="{BB962C8B-B14F-4D97-AF65-F5344CB8AC3E}">
        <p14:creationId xmlns:p14="http://schemas.microsoft.com/office/powerpoint/2010/main" val="185916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8200"/>
            <a:ext cx="9144000" cy="6019800"/>
          </a:xfrm>
          <a:prstGeom prst="rect">
            <a:avLst/>
          </a:prstGeom>
        </p:spPr>
      </p:pic>
      <p:sp>
        <p:nvSpPr>
          <p:cNvPr id="5" name="Title 3"/>
          <p:cNvSpPr>
            <a:spLocks noGrp="1"/>
          </p:cNvSpPr>
          <p:nvPr>
            <p:ph type="title"/>
          </p:nvPr>
        </p:nvSpPr>
        <p:spPr>
          <a:xfrm>
            <a:off x="0" y="275170"/>
            <a:ext cx="5181600" cy="512233"/>
          </a:xfrm>
        </p:spPr>
        <p:txBody>
          <a:bodyPr/>
          <a:lstStyle/>
          <a:p>
            <a:pPr algn="l">
              <a:spcBef>
                <a:spcPct val="20000"/>
              </a:spcBef>
              <a:defRPr/>
            </a:pPr>
            <a:r>
              <a:rPr lang="en-US" sz="2400" b="1" dirty="0" smtClean="0">
                <a:solidFill>
                  <a:srgbClr val="182953"/>
                </a:solidFill>
                <a:latin typeface="Arial" pitchFamily="34" charset="0"/>
                <a:ea typeface="+mn-ea"/>
                <a:cs typeface="Arial" pitchFamily="34" charset="0"/>
              </a:rPr>
              <a:t>Final Expense Application - 2</a:t>
            </a:r>
          </a:p>
        </p:txBody>
      </p:sp>
      <p:sp>
        <p:nvSpPr>
          <p:cNvPr id="8" name="Rounded Rectangular Callout 7"/>
          <p:cNvSpPr/>
          <p:nvPr/>
        </p:nvSpPr>
        <p:spPr>
          <a:xfrm>
            <a:off x="2209800" y="1143000"/>
            <a:ext cx="6086475" cy="1905000"/>
          </a:xfrm>
          <a:prstGeom prst="wedgeRoundRectCallout">
            <a:avLst/>
          </a:prstGeom>
          <a:scene3d>
            <a:camera prst="orthographicFront"/>
            <a:lightRig rig="threePt" dir="t"/>
          </a:scene3d>
          <a:sp3d prstMaterial="matte"/>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latin typeface="Arial Narrow" panose="020B0606020202030204" pitchFamily="34" charset="0"/>
              </a:rPr>
              <a:t>Remember, the Final </a:t>
            </a:r>
            <a:r>
              <a:rPr lang="en-US" dirty="0">
                <a:latin typeface="Arial Narrow" panose="020B0606020202030204" pitchFamily="34" charset="0"/>
              </a:rPr>
              <a:t>Expense and </a:t>
            </a:r>
            <a:r>
              <a:rPr lang="en-US" dirty="0" smtClean="0">
                <a:latin typeface="Arial Narrow" panose="020B0606020202030204" pitchFamily="34" charset="0"/>
              </a:rPr>
              <a:t>Guaranteed Issue DO </a:t>
            </a:r>
            <a:r>
              <a:rPr lang="en-US" dirty="0">
                <a:latin typeface="Arial Narrow" panose="020B0606020202030204" pitchFamily="34" charset="0"/>
              </a:rPr>
              <a:t>ask about Tobacco/Nicotine </a:t>
            </a:r>
            <a:r>
              <a:rPr lang="en-US" dirty="0" smtClean="0">
                <a:latin typeface="Arial Narrow" panose="020B0606020202030204" pitchFamily="34" charset="0"/>
              </a:rPr>
              <a:t>use.  </a:t>
            </a:r>
            <a:r>
              <a:rPr lang="en-US" dirty="0">
                <a:latin typeface="Arial Narrow" panose="020B0606020202030204" pitchFamily="34" charset="0"/>
              </a:rPr>
              <a:t>That’s because there are Tobacco &amp; Non-Tobacco rates for both the FE &amp; GI products.</a:t>
            </a:r>
          </a:p>
          <a:p>
            <a:pPr algn="ctr"/>
            <a:endParaRPr lang="en-US" dirty="0">
              <a:latin typeface="Arial Narrow" panose="020B0606020202030204" pitchFamily="34" charset="0"/>
            </a:endParaRPr>
          </a:p>
          <a:p>
            <a:pPr algn="ctr"/>
            <a:r>
              <a:rPr lang="en-US" dirty="0">
                <a:latin typeface="Arial Narrow" panose="020B0606020202030204" pitchFamily="34" charset="0"/>
              </a:rPr>
              <a:t>To get Non-Tobacco Rates , the PI  must not have used </a:t>
            </a:r>
            <a:r>
              <a:rPr lang="en-US" dirty="0" smtClean="0">
                <a:latin typeface="Arial Narrow" panose="020B0606020202030204" pitchFamily="34" charset="0"/>
              </a:rPr>
              <a:t>any form of tobacco </a:t>
            </a:r>
            <a:r>
              <a:rPr lang="en-US" dirty="0">
                <a:latin typeface="Arial Narrow" panose="020B0606020202030204" pitchFamily="34" charset="0"/>
              </a:rPr>
              <a:t>in the past 12 months.</a:t>
            </a:r>
          </a:p>
        </p:txBody>
      </p:sp>
      <p:grpSp>
        <p:nvGrpSpPr>
          <p:cNvPr id="2" name="Group 1"/>
          <p:cNvGrpSpPr/>
          <p:nvPr/>
        </p:nvGrpSpPr>
        <p:grpSpPr>
          <a:xfrm>
            <a:off x="381000" y="3505200"/>
            <a:ext cx="6019800" cy="2105025"/>
            <a:chOff x="4343400" y="561975"/>
            <a:chExt cx="6019800" cy="2105025"/>
          </a:xfrm>
        </p:grpSpPr>
        <p:sp>
          <p:nvSpPr>
            <p:cNvPr id="7" name="Rounded Rectangular Callout 6"/>
            <p:cNvSpPr/>
            <p:nvPr/>
          </p:nvSpPr>
          <p:spPr>
            <a:xfrm>
              <a:off x="4343400" y="561975"/>
              <a:ext cx="6019800" cy="2105025"/>
            </a:xfrm>
            <a:prstGeom prst="wedgeRoundRectCallout">
              <a:avLst/>
            </a:prstGeom>
            <a:scene3d>
              <a:camera prst="orthographicFront"/>
              <a:lightRig rig="threePt" dir="t"/>
            </a:scene3d>
            <a:sp3d prstMaterial="matte"/>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smtClean="0">
                  <a:latin typeface="Arial Narrow" panose="020B0606020202030204" pitchFamily="34" charset="0"/>
                </a:rPr>
                <a:t>Note:  If tobacco use question is answered YES, a follow up will determine use in past 12 months…</a:t>
              </a:r>
            </a:p>
            <a:p>
              <a:endParaRPr lang="en-US" dirty="0" smtClean="0">
                <a:latin typeface="Arial Narrow" panose="020B0606020202030204" pitchFamily="34" charset="0"/>
              </a:endParaRPr>
            </a:p>
            <a:p>
              <a:endParaRPr lang="en-US" dirty="0">
                <a:latin typeface="Arial Narrow" panose="020B0606020202030204" pitchFamily="34" charset="0"/>
              </a:endParaRPr>
            </a:p>
            <a:p>
              <a:endParaRPr lang="en-US" dirty="0" smtClean="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886" t="18916" r="57760" b="70751"/>
            <a:stretch/>
          </p:blipFill>
          <p:spPr bwMode="auto">
            <a:xfrm>
              <a:off x="4572000" y="1327044"/>
              <a:ext cx="5486400" cy="11300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242982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0694"/>
            <a:ext cx="9144000" cy="5992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3"/>
          <p:cNvSpPr>
            <a:spLocks noGrp="1"/>
          </p:cNvSpPr>
          <p:nvPr>
            <p:ph type="title"/>
          </p:nvPr>
        </p:nvSpPr>
        <p:spPr>
          <a:xfrm>
            <a:off x="0" y="275170"/>
            <a:ext cx="5181600" cy="512233"/>
          </a:xfrm>
        </p:spPr>
        <p:txBody>
          <a:bodyPr/>
          <a:lstStyle/>
          <a:p>
            <a:pPr algn="l">
              <a:spcBef>
                <a:spcPct val="20000"/>
              </a:spcBef>
              <a:defRPr/>
            </a:pPr>
            <a:r>
              <a:rPr lang="en-US" sz="2400" b="1" dirty="0" smtClean="0">
                <a:solidFill>
                  <a:srgbClr val="182953"/>
                </a:solidFill>
                <a:latin typeface="Arial Narrow" panose="020B0606020202030204" pitchFamily="34" charset="0"/>
                <a:ea typeface="+mn-ea"/>
                <a:cs typeface="Arial" pitchFamily="34" charset="0"/>
              </a:rPr>
              <a:t>Final Expense - Medical Questions</a:t>
            </a:r>
          </a:p>
        </p:txBody>
      </p:sp>
      <p:sp>
        <p:nvSpPr>
          <p:cNvPr id="7" name="Rounded Rectangular Callout 6"/>
          <p:cNvSpPr/>
          <p:nvPr/>
        </p:nvSpPr>
        <p:spPr>
          <a:xfrm>
            <a:off x="1447800" y="3733800"/>
            <a:ext cx="6515100" cy="1981200"/>
          </a:xfrm>
          <a:prstGeom prst="wedgeRoundRectCallout">
            <a:avLst/>
          </a:prstGeom>
          <a:scene3d>
            <a:camera prst="orthographicFront"/>
            <a:lightRig rig="threePt" dir="t"/>
          </a:scene3d>
          <a:sp3d prstMaterial="matte"/>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smtClean="0">
              <a:latin typeface="Arial Narrow" panose="020B0606020202030204" pitchFamily="34" charset="0"/>
            </a:endParaRPr>
          </a:p>
          <a:p>
            <a:pPr algn="ctr"/>
            <a:r>
              <a:rPr lang="en-US" dirty="0" smtClean="0">
                <a:latin typeface="Arial Narrow" panose="020B0606020202030204" pitchFamily="34" charset="0"/>
              </a:rPr>
              <a:t>If by chance you do not prequalify the applicant and/or he/she answers YES to any of the health/lifestyle knock out questions in Rapid App, you will be notified that the Final Expense is not available, but an alternative may be offered…you can still proceed and submit the application…</a:t>
            </a:r>
          </a:p>
          <a:p>
            <a:pPr algn="ctr"/>
            <a:endParaRPr lang="en-US" dirty="0" smtClean="0">
              <a:latin typeface="Arial Narrow" panose="020B0606020202030204" pitchFamily="34" charset="0"/>
            </a:endParaRPr>
          </a:p>
          <a:p>
            <a:pPr algn="ctr"/>
            <a:r>
              <a:rPr lang="en-US" dirty="0" smtClean="0">
                <a:latin typeface="Arial Narrow" panose="020B0606020202030204" pitchFamily="34" charset="0"/>
              </a:rPr>
              <a:t>Click “OK” and continue…..</a:t>
            </a:r>
          </a:p>
          <a:p>
            <a:pPr algn="ctr"/>
            <a:endParaRPr lang="en-US" dirty="0">
              <a:latin typeface="Arial Narrow" panose="020B0606020202030204"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275170"/>
            <a:ext cx="5181600" cy="512233"/>
          </a:xfrm>
        </p:spPr>
        <p:txBody>
          <a:bodyPr/>
          <a:lstStyle/>
          <a:p>
            <a:pPr algn="l">
              <a:spcBef>
                <a:spcPct val="20000"/>
              </a:spcBef>
              <a:defRPr/>
            </a:pPr>
            <a:r>
              <a:rPr lang="en-US" sz="2400" b="1" dirty="0" smtClean="0">
                <a:solidFill>
                  <a:srgbClr val="182953"/>
                </a:solidFill>
                <a:latin typeface="Arial Narrow" panose="020B0606020202030204" pitchFamily="34" charset="0"/>
                <a:ea typeface="+mn-ea"/>
                <a:cs typeface="Arial" pitchFamily="34" charset="0"/>
              </a:rPr>
              <a:t>Final Expense Coverage Applied For</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31" t="7000" r="57500" b="68500"/>
          <a:stretch/>
        </p:blipFill>
        <p:spPr bwMode="auto">
          <a:xfrm>
            <a:off x="152399" y="762000"/>
            <a:ext cx="7400925"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26" t="15958" r="57345" b="59084"/>
          <a:stretch/>
        </p:blipFill>
        <p:spPr bwMode="auto">
          <a:xfrm>
            <a:off x="152399" y="3776662"/>
            <a:ext cx="7448550" cy="285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ular Callout 9"/>
          <p:cNvSpPr/>
          <p:nvPr/>
        </p:nvSpPr>
        <p:spPr>
          <a:xfrm>
            <a:off x="4114800" y="3524250"/>
            <a:ext cx="5019675" cy="2362200"/>
          </a:xfrm>
          <a:prstGeom prst="wedgeRoundRectCallout">
            <a:avLst/>
          </a:prstGeom>
          <a:scene3d>
            <a:camera prst="orthographicFront"/>
            <a:lightRig rig="threePt" dir="t"/>
          </a:scene3d>
          <a:sp3d prstMaterial="matte"/>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latin typeface="Arial Narrow" panose="020B0606020202030204" pitchFamily="34" charset="0"/>
              </a:rPr>
              <a:t>When you get to the “Coverage Applied For”…please note that the system can only quote and show the rates for the product that was selected in the drop down when creating this application.  So, if you are proceeding upon receiving the message on previous slide, do not give your applicant the rates being shown…open another browser to quote the alternative plan (Guaranteed Issue).</a:t>
            </a:r>
            <a:endParaRPr lang="en-US" dirty="0">
              <a:latin typeface="Arial Narrow" panose="020B0606020202030204" pitchFamily="34" charset="0"/>
            </a:endParaRPr>
          </a:p>
        </p:txBody>
      </p:sp>
    </p:spTree>
    <p:extLst>
      <p:ext uri="{BB962C8B-B14F-4D97-AF65-F5344CB8AC3E}">
        <p14:creationId xmlns:p14="http://schemas.microsoft.com/office/powerpoint/2010/main" val="182259688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1" y="275170"/>
            <a:ext cx="5562601" cy="512233"/>
          </a:xfrm>
        </p:spPr>
        <p:txBody>
          <a:bodyPr/>
          <a:lstStyle/>
          <a:p>
            <a:pPr algn="l">
              <a:spcBef>
                <a:spcPct val="20000"/>
              </a:spcBef>
              <a:defRPr/>
            </a:pPr>
            <a:r>
              <a:rPr lang="en-US" sz="2400" b="1" dirty="0" smtClean="0">
                <a:solidFill>
                  <a:srgbClr val="182953"/>
                </a:solidFill>
                <a:latin typeface="Arial Narrow" panose="020B0606020202030204" pitchFamily="34" charset="0"/>
                <a:ea typeface="+mn-ea"/>
                <a:cs typeface="Arial" pitchFamily="34" charset="0"/>
              </a:rPr>
              <a:t>Final Expense - Submitting the Application</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l="1172" t="11230" r="38828" b="31055"/>
          <a:stretch>
            <a:fillRect/>
          </a:stretch>
        </p:blipFill>
        <p:spPr bwMode="auto">
          <a:xfrm>
            <a:off x="152400" y="762000"/>
            <a:ext cx="6629400"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ular Callout 7"/>
          <p:cNvSpPr/>
          <p:nvPr/>
        </p:nvSpPr>
        <p:spPr>
          <a:xfrm>
            <a:off x="5562601" y="4038600"/>
            <a:ext cx="3367087" cy="1962150"/>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For approvals, an underwriter pulls the MIB, Rx &amp; MVR reports, and makes a decision based on that data and the application.  The customer receives either Standard Non-Tobacco or Standard Tobacco rate as applicable and/or an alternative plan as applicable.</a:t>
            </a:r>
            <a:endParaRPr lang="en-US" sz="1600" dirty="0"/>
          </a:p>
        </p:txBody>
      </p:sp>
      <p:sp>
        <p:nvSpPr>
          <p:cNvPr id="7" name="Rectangular Callout 6"/>
          <p:cNvSpPr/>
          <p:nvPr/>
        </p:nvSpPr>
        <p:spPr>
          <a:xfrm>
            <a:off x="5562601" y="2133600"/>
            <a:ext cx="3305174" cy="1524000"/>
          </a:xfrm>
          <a:prstGeom prst="wedge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t>Once the application is signed by applicant, it automatically goes to New Business and to underwriting, where a decision should come back within 24 hours (Standard Processing). </a:t>
            </a:r>
            <a:endParaRPr lang="en-US" sz="1600" dirty="0"/>
          </a:p>
        </p:txBody>
      </p:sp>
      <p:sp>
        <p:nvSpPr>
          <p:cNvPr id="14" name="Rectangular Callout 13"/>
          <p:cNvSpPr/>
          <p:nvPr/>
        </p:nvSpPr>
        <p:spPr>
          <a:xfrm>
            <a:off x="5562601" y="228600"/>
            <a:ext cx="3305174" cy="1600200"/>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Once you have completed the entire application and everything is “checked” off in green you will need to get the e-Signature via </a:t>
            </a:r>
            <a:r>
              <a:rPr lang="en-US" sz="1600" dirty="0" err="1"/>
              <a:t>DocuSign</a:t>
            </a:r>
            <a:r>
              <a:rPr lang="en-US" sz="1600" dirty="0"/>
              <a:t>. </a:t>
            </a:r>
          </a:p>
          <a:p>
            <a:pPr algn="ctr"/>
            <a:r>
              <a:rPr lang="en-US" sz="1600" dirty="0"/>
              <a:t>(separate presentation available)</a:t>
            </a:r>
          </a:p>
          <a:p>
            <a:pPr algn="ctr"/>
            <a:r>
              <a:rPr lang="en-US" sz="1600" dirty="0" smtClean="0"/>
              <a:t>. </a:t>
            </a:r>
            <a:endParaRPr lang="en-US" sz="1600" dirty="0"/>
          </a:p>
        </p:txBody>
      </p:sp>
    </p:spTree>
    <p:extLst>
      <p:ext uri="{BB962C8B-B14F-4D97-AF65-F5344CB8AC3E}">
        <p14:creationId xmlns:p14="http://schemas.microsoft.com/office/powerpoint/2010/main" val="128874335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5167"/>
            <a:ext cx="4724400" cy="639233"/>
          </a:xfrm>
        </p:spPr>
        <p:txBody>
          <a:bodyPr/>
          <a:lstStyle/>
          <a:p>
            <a:pPr algn="l"/>
            <a:r>
              <a:rPr lang="en-US" sz="3200" b="1" dirty="0" smtClean="0">
                <a:latin typeface="Arial Narrow" panose="020B0606020202030204" pitchFamily="34" charset="0"/>
              </a:rPr>
              <a:t>About the Products</a:t>
            </a:r>
            <a:endParaRPr lang="en-US" sz="3200" b="1" dirty="0">
              <a:latin typeface="Arial Narrow" panose="020B0606020202030204" pitchFamily="34" charset="0"/>
            </a:endParaRPr>
          </a:p>
        </p:txBody>
      </p:sp>
      <p:sp>
        <p:nvSpPr>
          <p:cNvPr id="3" name="Content Placeholder 2"/>
          <p:cNvSpPr>
            <a:spLocks noGrp="1"/>
          </p:cNvSpPr>
          <p:nvPr>
            <p:ph idx="1"/>
          </p:nvPr>
        </p:nvSpPr>
        <p:spPr>
          <a:xfrm>
            <a:off x="457200" y="1341967"/>
            <a:ext cx="8229600" cy="1629833"/>
          </a:xfrm>
        </p:spPr>
        <p:txBody>
          <a:bodyPr/>
          <a:lstStyle/>
          <a:p>
            <a:pPr marL="0" indent="0">
              <a:buNone/>
            </a:pPr>
            <a:r>
              <a:rPr lang="en-US" sz="2400" b="1" dirty="0" smtClean="0">
                <a:latin typeface="Arial Narrow" panose="020B0606020202030204" pitchFamily="34" charset="0"/>
              </a:rPr>
              <a:t>Fidelity Life’s Rapid </a:t>
            </a:r>
            <a:r>
              <a:rPr lang="en-US" sz="2400" b="1" dirty="0">
                <a:latin typeface="Arial Narrow" panose="020B0606020202030204" pitchFamily="34" charset="0"/>
              </a:rPr>
              <a:t>Decision Final Expense </a:t>
            </a:r>
            <a:r>
              <a:rPr lang="en-US" sz="2400" b="1" dirty="0" smtClean="0">
                <a:latin typeface="Arial Narrow" panose="020B0606020202030204" pitchFamily="34" charset="0"/>
              </a:rPr>
              <a:t>and Guaranteed Issue Graded Death Benefit policies were developed for agents to have an efficient “final expense” solution for this ever growing segment of the life insurance marketplace.  </a:t>
            </a:r>
          </a:p>
          <a:p>
            <a:pPr marL="0" indent="0">
              <a:buNone/>
            </a:pPr>
            <a:endParaRPr lang="en-US" sz="2400" dirty="0">
              <a:latin typeface="Arial Narrow" panose="020B0606020202030204" pitchFamily="34" charset="0"/>
            </a:endParaRPr>
          </a:p>
          <a:p>
            <a:pPr marL="0" indent="0">
              <a:buNone/>
            </a:pPr>
            <a:r>
              <a:rPr lang="en-US" sz="2400" dirty="0" smtClean="0">
                <a:latin typeface="Arial Narrow" panose="020B0606020202030204" pitchFamily="34" charset="0"/>
              </a:rPr>
              <a:t>.</a:t>
            </a:r>
            <a:endParaRPr lang="en-US" sz="2400" dirty="0">
              <a:latin typeface="Arial Narrow" panose="020B0606020202030204" pitchFamily="34" charset="0"/>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429000"/>
            <a:ext cx="3276600" cy="2453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828925"/>
            <a:ext cx="304800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9559999"/>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6019800"/>
          </a:xfrm>
          <a:prstGeom prst="rect">
            <a:avLst/>
          </a:prstGeom>
        </p:spPr>
      </p:pic>
      <p:sp>
        <p:nvSpPr>
          <p:cNvPr id="4" name="Left Arrow 3"/>
          <p:cNvSpPr/>
          <p:nvPr/>
        </p:nvSpPr>
        <p:spPr>
          <a:xfrm>
            <a:off x="4724400" y="2401443"/>
            <a:ext cx="978408" cy="48463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ounded Rectangular Callout 4"/>
          <p:cNvSpPr/>
          <p:nvPr/>
        </p:nvSpPr>
        <p:spPr>
          <a:xfrm>
            <a:off x="3886200" y="685800"/>
            <a:ext cx="5257800" cy="1447800"/>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latin typeface="Arial Narrow" panose="020B0606020202030204" pitchFamily="34" charset="0"/>
              </a:rPr>
              <a:t>If your pre-</a:t>
            </a:r>
            <a:r>
              <a:rPr lang="en-US" dirty="0" err="1" smtClean="0">
                <a:latin typeface="Arial Narrow" panose="020B0606020202030204" pitchFamily="34" charset="0"/>
              </a:rPr>
              <a:t>qual</a:t>
            </a:r>
            <a:r>
              <a:rPr lang="en-US" dirty="0" smtClean="0">
                <a:latin typeface="Arial Narrow" panose="020B0606020202030204" pitchFamily="34" charset="0"/>
              </a:rPr>
              <a:t> determines your applicant is not qualified for the Final Expense product….Start your application process in Rapid App with creating a new application, selecting the Rapid Decision Guaranteed Issue. </a:t>
            </a:r>
            <a:endParaRPr lang="en-US" dirty="0">
              <a:latin typeface="Arial Narrow" panose="020B0606020202030204" pitchFamily="34" charset="0"/>
            </a:endParaRPr>
          </a:p>
        </p:txBody>
      </p:sp>
      <p:sp>
        <p:nvSpPr>
          <p:cNvPr id="7" name="Title 3"/>
          <p:cNvSpPr>
            <a:spLocks noGrp="1"/>
          </p:cNvSpPr>
          <p:nvPr>
            <p:ph type="title"/>
          </p:nvPr>
        </p:nvSpPr>
        <p:spPr>
          <a:xfrm>
            <a:off x="0" y="275170"/>
            <a:ext cx="5181600" cy="512233"/>
          </a:xfrm>
        </p:spPr>
        <p:txBody>
          <a:bodyPr/>
          <a:lstStyle/>
          <a:p>
            <a:pPr algn="l">
              <a:spcBef>
                <a:spcPct val="20000"/>
              </a:spcBef>
              <a:defRPr/>
            </a:pPr>
            <a:r>
              <a:rPr lang="en-US" sz="3200" b="1" dirty="0" smtClean="0">
                <a:solidFill>
                  <a:srgbClr val="182953"/>
                </a:solidFill>
                <a:latin typeface="Arial Narrow" panose="020B0606020202030204" pitchFamily="34" charset="0"/>
                <a:ea typeface="+mn-ea"/>
                <a:cs typeface="Arial" pitchFamily="34" charset="0"/>
              </a:rPr>
              <a:t>Rapid App – Guaranteed Issue</a:t>
            </a:r>
          </a:p>
        </p:txBody>
      </p:sp>
    </p:spTree>
    <p:extLst>
      <p:ext uri="{BB962C8B-B14F-4D97-AF65-F5344CB8AC3E}">
        <p14:creationId xmlns:p14="http://schemas.microsoft.com/office/powerpoint/2010/main" val="19174868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6019800"/>
          </a:xfrm>
          <a:prstGeom prst="rect">
            <a:avLst/>
          </a:prstGeom>
        </p:spPr>
      </p:pic>
      <p:sp>
        <p:nvSpPr>
          <p:cNvPr id="3" name="Left Arrow 2"/>
          <p:cNvSpPr/>
          <p:nvPr/>
        </p:nvSpPr>
        <p:spPr>
          <a:xfrm>
            <a:off x="4489704" y="2628900"/>
            <a:ext cx="826008" cy="228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Left Arrow 3"/>
          <p:cNvSpPr/>
          <p:nvPr/>
        </p:nvSpPr>
        <p:spPr>
          <a:xfrm>
            <a:off x="4572000" y="3505200"/>
            <a:ext cx="826008" cy="228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Left Arrow 4"/>
          <p:cNvSpPr/>
          <p:nvPr/>
        </p:nvSpPr>
        <p:spPr>
          <a:xfrm rot="10800000">
            <a:off x="1371600" y="3943350"/>
            <a:ext cx="826008" cy="228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Left Arrow 5"/>
          <p:cNvSpPr/>
          <p:nvPr/>
        </p:nvSpPr>
        <p:spPr>
          <a:xfrm rot="10800000">
            <a:off x="1371600" y="4495800"/>
            <a:ext cx="826008" cy="228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Left Arrow 6"/>
          <p:cNvSpPr/>
          <p:nvPr/>
        </p:nvSpPr>
        <p:spPr>
          <a:xfrm rot="5400000">
            <a:off x="4578096" y="5143500"/>
            <a:ext cx="826008" cy="228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Left Arrow 7"/>
          <p:cNvSpPr/>
          <p:nvPr/>
        </p:nvSpPr>
        <p:spPr>
          <a:xfrm rot="10800000">
            <a:off x="1371600" y="5029200"/>
            <a:ext cx="826008" cy="228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Left Arrow 8"/>
          <p:cNvSpPr/>
          <p:nvPr/>
        </p:nvSpPr>
        <p:spPr>
          <a:xfrm rot="10800000">
            <a:off x="1371600" y="5895975"/>
            <a:ext cx="826008" cy="228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Left Arrow 9"/>
          <p:cNvSpPr/>
          <p:nvPr/>
        </p:nvSpPr>
        <p:spPr>
          <a:xfrm>
            <a:off x="8007858" y="2552700"/>
            <a:ext cx="826008" cy="228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Left Arrow 10"/>
          <p:cNvSpPr/>
          <p:nvPr/>
        </p:nvSpPr>
        <p:spPr>
          <a:xfrm>
            <a:off x="7861554" y="3067050"/>
            <a:ext cx="826008" cy="228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Left Arrow 11"/>
          <p:cNvSpPr/>
          <p:nvPr/>
        </p:nvSpPr>
        <p:spPr>
          <a:xfrm>
            <a:off x="7391400" y="3581400"/>
            <a:ext cx="826008" cy="228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Left Arrow 12"/>
          <p:cNvSpPr/>
          <p:nvPr/>
        </p:nvSpPr>
        <p:spPr>
          <a:xfrm>
            <a:off x="7391400" y="4038600"/>
            <a:ext cx="826008" cy="228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Left Arrow 13"/>
          <p:cNvSpPr/>
          <p:nvPr/>
        </p:nvSpPr>
        <p:spPr>
          <a:xfrm rot="5400000">
            <a:off x="8083296" y="5556504"/>
            <a:ext cx="826008" cy="228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Left Arrow 16"/>
          <p:cNvSpPr/>
          <p:nvPr/>
        </p:nvSpPr>
        <p:spPr>
          <a:xfrm rot="10800000">
            <a:off x="5105400" y="5962651"/>
            <a:ext cx="826008" cy="228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Rounded Rectangular Callout 17"/>
          <p:cNvSpPr/>
          <p:nvPr/>
        </p:nvSpPr>
        <p:spPr>
          <a:xfrm>
            <a:off x="4114800" y="838200"/>
            <a:ext cx="5181600" cy="838200"/>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latin typeface="Arial Narrow" panose="020B0606020202030204" pitchFamily="34" charset="0"/>
              </a:rPr>
              <a:t>Fill out the application as you normally would.  Make sure to fill in any field that is in yellow, or that is marked with an asterisk</a:t>
            </a:r>
            <a:endParaRPr lang="en-US" dirty="0">
              <a:latin typeface="Arial Narrow" panose="020B0606020202030204" pitchFamily="34" charset="0"/>
            </a:endParaRPr>
          </a:p>
        </p:txBody>
      </p:sp>
      <p:sp>
        <p:nvSpPr>
          <p:cNvPr id="19" name="Title 3"/>
          <p:cNvSpPr>
            <a:spLocks noGrp="1"/>
          </p:cNvSpPr>
          <p:nvPr>
            <p:ph type="title"/>
          </p:nvPr>
        </p:nvSpPr>
        <p:spPr>
          <a:xfrm>
            <a:off x="0" y="275170"/>
            <a:ext cx="5181600" cy="512233"/>
          </a:xfrm>
        </p:spPr>
        <p:txBody>
          <a:bodyPr/>
          <a:lstStyle/>
          <a:p>
            <a:pPr algn="l">
              <a:spcBef>
                <a:spcPct val="20000"/>
              </a:spcBef>
              <a:defRPr/>
            </a:pPr>
            <a:r>
              <a:rPr lang="en-US" sz="3200" b="1" dirty="0" smtClean="0">
                <a:solidFill>
                  <a:srgbClr val="182953"/>
                </a:solidFill>
                <a:latin typeface="Arial Narrow" panose="020B0606020202030204" pitchFamily="34" charset="0"/>
                <a:ea typeface="+mn-ea"/>
                <a:cs typeface="Arial" pitchFamily="34" charset="0"/>
              </a:rPr>
              <a:t>GI - Filling out the Application</a:t>
            </a:r>
          </a:p>
        </p:txBody>
      </p:sp>
    </p:spTree>
    <p:extLst>
      <p:ext uri="{BB962C8B-B14F-4D97-AF65-F5344CB8AC3E}">
        <p14:creationId xmlns:p14="http://schemas.microsoft.com/office/powerpoint/2010/main" val="57785203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500"/>
                                        <p:tgtEl>
                                          <p:spTgt spid="10"/>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right)">
                                      <p:cBhvr>
                                        <p:cTn id="34" dur="500"/>
                                        <p:tgtEl>
                                          <p:spTgt spid="12"/>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500"/>
                                        <p:tgtEl>
                                          <p:spTgt spid="1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8200"/>
            <a:ext cx="9144000" cy="6019800"/>
          </a:xfrm>
          <a:prstGeom prst="rect">
            <a:avLst/>
          </a:prstGeom>
        </p:spPr>
      </p:pic>
      <p:sp>
        <p:nvSpPr>
          <p:cNvPr id="3" name="Rounded Rectangular Callout 2"/>
          <p:cNvSpPr/>
          <p:nvPr/>
        </p:nvSpPr>
        <p:spPr>
          <a:xfrm>
            <a:off x="4629150" y="3409950"/>
            <a:ext cx="4038600" cy="1695450"/>
          </a:xfrm>
          <a:prstGeom prst="wedgeRoundRectCallout">
            <a:avLst>
              <a:gd name="adj1" fmla="val -21776"/>
              <a:gd name="adj2" fmla="val -6467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latin typeface="Arial Narrow" panose="020B0606020202030204" pitchFamily="34" charset="0"/>
              </a:rPr>
              <a:t>There are NO medical questions. This is the only underwriting question on the application.</a:t>
            </a:r>
            <a:endParaRPr lang="en-US" dirty="0">
              <a:latin typeface="Arial Narrow" panose="020B0606020202030204" pitchFamily="34" charset="0"/>
            </a:endParaRPr>
          </a:p>
        </p:txBody>
      </p:sp>
      <p:sp>
        <p:nvSpPr>
          <p:cNvPr id="5" name="Rectangle 4"/>
          <p:cNvSpPr/>
          <p:nvPr/>
        </p:nvSpPr>
        <p:spPr>
          <a:xfrm>
            <a:off x="2286000" y="2514600"/>
            <a:ext cx="6400800" cy="609600"/>
          </a:xfrm>
          <a:prstGeom prst="rect">
            <a:avLst/>
          </a:prstGeom>
          <a:solidFill>
            <a:schemeClr val="accent2">
              <a:alpha val="9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itle 3"/>
          <p:cNvSpPr>
            <a:spLocks noGrp="1"/>
          </p:cNvSpPr>
          <p:nvPr>
            <p:ph type="title"/>
          </p:nvPr>
        </p:nvSpPr>
        <p:spPr>
          <a:xfrm>
            <a:off x="0" y="275170"/>
            <a:ext cx="5486400" cy="512233"/>
          </a:xfrm>
        </p:spPr>
        <p:txBody>
          <a:bodyPr/>
          <a:lstStyle/>
          <a:p>
            <a:pPr algn="l">
              <a:spcBef>
                <a:spcPct val="20000"/>
              </a:spcBef>
              <a:defRPr/>
            </a:pPr>
            <a:r>
              <a:rPr lang="en-US" sz="3200" b="1" dirty="0" smtClean="0">
                <a:solidFill>
                  <a:srgbClr val="182953"/>
                </a:solidFill>
                <a:latin typeface="Arial Narrow" panose="020B0606020202030204" pitchFamily="34" charset="0"/>
                <a:ea typeface="+mn-ea"/>
                <a:cs typeface="Arial" pitchFamily="34" charset="0"/>
              </a:rPr>
              <a:t>Rapid Decision Guaranteed Issue</a:t>
            </a:r>
          </a:p>
        </p:txBody>
      </p:sp>
      <p:sp>
        <p:nvSpPr>
          <p:cNvPr id="9" name="Rectangular Callout 8"/>
          <p:cNvSpPr/>
          <p:nvPr/>
        </p:nvSpPr>
        <p:spPr>
          <a:xfrm rot="16200000">
            <a:off x="1476375" y="2238375"/>
            <a:ext cx="1695450" cy="4038600"/>
          </a:xfrm>
          <a:prstGeom prst="wedgeRectCallout">
            <a:avLst>
              <a:gd name="adj1" fmla="val 64062"/>
              <a:gd name="adj2" fmla="val 21021"/>
            </a:avLst>
          </a:prstGeom>
          <a:solidFill>
            <a:schemeClr val="accent5"/>
          </a:solidFill>
          <a:effectLst/>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pPr algn="ctr"/>
            <a:r>
              <a:rPr lang="en-US" sz="1400" b="1" dirty="0" smtClean="0">
                <a:solidFill>
                  <a:schemeClr val="bg1"/>
                </a:solidFill>
                <a:latin typeface="Arial Narrow" panose="020B0606020202030204" pitchFamily="34" charset="0"/>
              </a:rPr>
              <a:t>Remember, the Guaranteed Issue, like the Final Expense policy DOES ask about Tobacco/Nicotine use.   </a:t>
            </a:r>
          </a:p>
          <a:p>
            <a:pPr algn="ctr"/>
            <a:endParaRPr lang="en-US" sz="1400" b="1" dirty="0" smtClean="0">
              <a:solidFill>
                <a:schemeClr val="bg1"/>
              </a:solidFill>
              <a:latin typeface="Arial Narrow" panose="020B0606020202030204" pitchFamily="34" charset="0"/>
            </a:endParaRPr>
          </a:p>
          <a:p>
            <a:pPr algn="ctr"/>
            <a:r>
              <a:rPr lang="en-US" sz="1400" b="1" dirty="0" smtClean="0">
                <a:solidFill>
                  <a:schemeClr val="bg1"/>
                </a:solidFill>
                <a:latin typeface="Arial Narrow" panose="020B0606020202030204" pitchFamily="34" charset="0"/>
              </a:rPr>
              <a:t>To get Non-Tobacco Rates , the PI  must not have used tobacco in the past 12 months</a:t>
            </a:r>
            <a:r>
              <a:rPr lang="en-US" sz="1600" b="1" dirty="0" smtClean="0">
                <a:solidFill>
                  <a:schemeClr val="bg1"/>
                </a:solidFill>
              </a:rPr>
              <a:t>.</a:t>
            </a:r>
            <a:endParaRPr lang="en-US" sz="1600" b="1" dirty="0">
              <a:solidFill>
                <a:schemeClr val="bg1"/>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1" y="275170"/>
            <a:ext cx="5562601" cy="512233"/>
          </a:xfrm>
        </p:spPr>
        <p:txBody>
          <a:bodyPr/>
          <a:lstStyle/>
          <a:p>
            <a:pPr algn="l">
              <a:spcBef>
                <a:spcPct val="20000"/>
              </a:spcBef>
              <a:defRPr/>
            </a:pPr>
            <a:r>
              <a:rPr lang="en-US" sz="2400" b="1" dirty="0" smtClean="0">
                <a:solidFill>
                  <a:srgbClr val="182953"/>
                </a:solidFill>
                <a:latin typeface="Arial Narrow" panose="020B0606020202030204" pitchFamily="34" charset="0"/>
                <a:ea typeface="+mn-ea"/>
                <a:cs typeface="Arial" pitchFamily="34" charset="0"/>
              </a:rPr>
              <a:t>GI - Submitting the Completed Application</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l="1172" t="11230" r="38828" b="31055"/>
          <a:stretch>
            <a:fillRect/>
          </a:stretch>
        </p:blipFill>
        <p:spPr bwMode="auto">
          <a:xfrm>
            <a:off x="152400" y="762000"/>
            <a:ext cx="6629400"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ular Callout 6"/>
          <p:cNvSpPr/>
          <p:nvPr/>
        </p:nvSpPr>
        <p:spPr>
          <a:xfrm>
            <a:off x="5562601" y="2133600"/>
            <a:ext cx="3305174" cy="1524000"/>
          </a:xfrm>
          <a:prstGeom prst="wedge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t>Once the application is signed by customer, it automatically goes to New Business will be processed within 24 hours (Standard Processing). </a:t>
            </a:r>
            <a:endParaRPr lang="en-US" sz="1600" dirty="0"/>
          </a:p>
        </p:txBody>
      </p:sp>
      <p:sp>
        <p:nvSpPr>
          <p:cNvPr id="14" name="Rectangular Callout 13"/>
          <p:cNvSpPr/>
          <p:nvPr/>
        </p:nvSpPr>
        <p:spPr>
          <a:xfrm>
            <a:off x="5562601" y="228600"/>
            <a:ext cx="3305174" cy="1600200"/>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Once you have completed the entire application and everything is “checked” off in green you will need to get the e-Signature via </a:t>
            </a:r>
            <a:r>
              <a:rPr lang="en-US" sz="1600" dirty="0" err="1"/>
              <a:t>DocuSign</a:t>
            </a:r>
            <a:r>
              <a:rPr lang="en-US" sz="1600" dirty="0"/>
              <a:t>. </a:t>
            </a:r>
          </a:p>
          <a:p>
            <a:pPr algn="ctr"/>
            <a:r>
              <a:rPr lang="en-US" sz="1600" dirty="0"/>
              <a:t>(separate presentation available)</a:t>
            </a:r>
          </a:p>
          <a:p>
            <a:pPr algn="ctr"/>
            <a:r>
              <a:rPr lang="en-US" sz="1600" dirty="0" smtClean="0"/>
              <a:t>. </a:t>
            </a:r>
            <a:endParaRPr lang="en-US" sz="1600" dirty="0"/>
          </a:p>
        </p:txBody>
      </p:sp>
      <p:sp>
        <p:nvSpPr>
          <p:cNvPr id="9" name="Rectangular Callout 8"/>
          <p:cNvSpPr/>
          <p:nvPr/>
        </p:nvSpPr>
        <p:spPr>
          <a:xfrm>
            <a:off x="5562601" y="4038600"/>
            <a:ext cx="3367087" cy="1962150"/>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latin typeface="Arial Narrow" panose="020B0606020202030204" pitchFamily="34" charset="0"/>
              </a:rPr>
              <a:t>Since there is no Underwriting, the customer receives either Standard Non-Tobacco or Standard Tobacco rate as applicable and/or an alternative plan as applicable.</a:t>
            </a:r>
            <a:endParaRPr lang="en-US" sz="1600" dirty="0">
              <a:latin typeface="Arial Narrow" panose="020B0606020202030204" pitchFamily="34" charset="0"/>
            </a:endParaRPr>
          </a:p>
        </p:txBody>
      </p:sp>
    </p:spTree>
    <p:extLst>
      <p:ext uri="{BB962C8B-B14F-4D97-AF65-F5344CB8AC3E}">
        <p14:creationId xmlns:p14="http://schemas.microsoft.com/office/powerpoint/2010/main" val="215848675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1" y="457200"/>
            <a:ext cx="8991601" cy="512233"/>
          </a:xfrm>
        </p:spPr>
        <p:txBody>
          <a:bodyPr/>
          <a:lstStyle/>
          <a:p>
            <a:pPr algn="l">
              <a:spcBef>
                <a:spcPct val="20000"/>
              </a:spcBef>
              <a:defRPr/>
            </a:pPr>
            <a:r>
              <a:rPr lang="en-US" sz="2400" b="1" dirty="0" smtClean="0">
                <a:solidFill>
                  <a:srgbClr val="182953"/>
                </a:solidFill>
                <a:latin typeface="Arial Narrow" panose="020B0606020202030204" pitchFamily="34" charset="0"/>
                <a:ea typeface="+mn-ea"/>
                <a:cs typeface="Arial" pitchFamily="34" charset="0"/>
              </a:rPr>
              <a:t>Rapid Decision Final Expense and Guaranteed Issue-GDB</a:t>
            </a:r>
            <a:br>
              <a:rPr lang="en-US" sz="2400" b="1" dirty="0" smtClean="0">
                <a:solidFill>
                  <a:srgbClr val="182953"/>
                </a:solidFill>
                <a:latin typeface="Arial Narrow" panose="020B0606020202030204" pitchFamily="34" charset="0"/>
                <a:ea typeface="+mn-ea"/>
                <a:cs typeface="Arial" pitchFamily="34" charset="0"/>
              </a:rPr>
            </a:br>
            <a:r>
              <a:rPr lang="en-US" sz="2400" b="1" dirty="0" smtClean="0">
                <a:solidFill>
                  <a:srgbClr val="182953"/>
                </a:solidFill>
                <a:latin typeface="Arial Narrow" panose="020B0606020202030204" pitchFamily="34" charset="0"/>
                <a:ea typeface="+mn-ea"/>
                <a:cs typeface="Arial" pitchFamily="34" charset="0"/>
              </a:rPr>
              <a:t>Products review</a:t>
            </a:r>
          </a:p>
        </p:txBody>
      </p:sp>
      <p:sp>
        <p:nvSpPr>
          <p:cNvPr id="8" name="TextBox 7"/>
          <p:cNvSpPr txBox="1"/>
          <p:nvPr/>
        </p:nvSpPr>
        <p:spPr>
          <a:xfrm>
            <a:off x="4571999" y="1143000"/>
            <a:ext cx="4181475" cy="4524315"/>
          </a:xfrm>
          <a:prstGeom prst="rect">
            <a:avLst/>
          </a:prstGeom>
          <a:noFill/>
          <a:ln>
            <a:solidFill>
              <a:schemeClr val="accent1"/>
            </a:solidFill>
          </a:ln>
        </p:spPr>
        <p:txBody>
          <a:bodyPr wrap="square" rtlCol="0">
            <a:spAutoFit/>
          </a:bodyPr>
          <a:lstStyle/>
          <a:p>
            <a:pPr marL="285750" indent="-285750">
              <a:buFont typeface="Wingdings" panose="05000000000000000000" pitchFamily="2" charset="2"/>
              <a:buChar char="ü"/>
            </a:pPr>
            <a:endParaRPr lang="en-US" dirty="0" smtClean="0"/>
          </a:p>
          <a:p>
            <a:pPr marL="285750" indent="-285750">
              <a:buFont typeface="Wingdings" panose="05000000000000000000" pitchFamily="2" charset="2"/>
              <a:buChar char="ü"/>
            </a:pPr>
            <a:endParaRPr lang="en-US" dirty="0" smtClean="0"/>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endParaRPr lang="en-US" dirty="0" smtClean="0"/>
          </a:p>
          <a:p>
            <a:pPr marL="285750" indent="-285750">
              <a:buFont typeface="Wingdings" panose="05000000000000000000" pitchFamily="2" charset="2"/>
              <a:buChar char="ü"/>
            </a:pPr>
            <a:r>
              <a:rPr lang="en-US" dirty="0" smtClean="0"/>
              <a:t>Anyone that is Age 50 to 85 that is an US Citizen and has a Payment method can get coverage!</a:t>
            </a:r>
          </a:p>
          <a:p>
            <a:pPr marL="285750" indent="-285750">
              <a:buFont typeface="Wingdings" panose="05000000000000000000" pitchFamily="2" charset="2"/>
              <a:buChar char="ü"/>
            </a:pPr>
            <a:endParaRPr lang="en-US" dirty="0" smtClean="0"/>
          </a:p>
          <a:p>
            <a:pPr marL="285750" indent="-285750">
              <a:buFont typeface="Wingdings" panose="05000000000000000000" pitchFamily="2" charset="2"/>
              <a:buChar char="ü"/>
            </a:pPr>
            <a:r>
              <a:rPr lang="en-US" dirty="0" smtClean="0"/>
              <a:t>No Exam / No Underwriting!</a:t>
            </a:r>
          </a:p>
          <a:p>
            <a:pPr marL="285750" indent="-285750">
              <a:buFont typeface="Wingdings" panose="05000000000000000000" pitchFamily="2" charset="2"/>
              <a:buChar char="ü"/>
            </a:pPr>
            <a:endParaRPr lang="en-US" dirty="0" smtClean="0"/>
          </a:p>
          <a:p>
            <a:pPr marL="285750" indent="-285750">
              <a:buFont typeface="Wingdings" panose="05000000000000000000" pitchFamily="2" charset="2"/>
              <a:buChar char="ü"/>
            </a:pPr>
            <a:r>
              <a:rPr lang="en-US" dirty="0" smtClean="0"/>
              <a:t>3 yr Graded Period that pays premiums back plus 5% interest</a:t>
            </a:r>
          </a:p>
          <a:p>
            <a:pPr marL="285750" indent="-285750">
              <a:buFont typeface="Wingdings" panose="05000000000000000000" pitchFamily="2" charset="2"/>
              <a:buChar char="ü"/>
            </a:pPr>
            <a:endParaRPr lang="en-US" dirty="0" smtClean="0"/>
          </a:p>
          <a:p>
            <a:pPr marL="285750" indent="-285750">
              <a:buFont typeface="Wingdings" panose="05000000000000000000" pitchFamily="2" charset="2"/>
              <a:buChar char="ü"/>
            </a:pPr>
            <a:r>
              <a:rPr lang="en-US" dirty="0" smtClean="0"/>
              <a:t>Coverage amounts from 5K to 20K</a:t>
            </a:r>
          </a:p>
          <a:p>
            <a:r>
              <a:rPr lang="en-US" dirty="0" smtClean="0"/>
              <a:t> </a:t>
            </a:r>
            <a:endParaRPr lang="en-US" dirty="0"/>
          </a:p>
          <a:p>
            <a:pPr algn="ctr">
              <a:buFont typeface="Wingdings" pitchFamily="2" charset="2"/>
              <a:buChar char="Ø"/>
            </a:pPr>
            <a:endParaRPr lang="en-US" dirty="0" smtClean="0"/>
          </a:p>
        </p:txBody>
      </p:sp>
      <p:pic>
        <p:nvPicPr>
          <p:cNvPr id="13" name="Picture 3"/>
          <p:cNvPicPr>
            <a:picLocks noChangeAspect="1" noChangeArrowheads="1"/>
          </p:cNvPicPr>
          <p:nvPr/>
        </p:nvPicPr>
        <p:blipFill>
          <a:blip r:embed="rId2" cstate="print"/>
          <a:srcRect/>
          <a:stretch>
            <a:fillRect/>
          </a:stretch>
        </p:blipFill>
        <p:spPr bwMode="auto">
          <a:xfrm>
            <a:off x="5943600" y="1219200"/>
            <a:ext cx="1371600" cy="960698"/>
          </a:xfrm>
          <a:prstGeom prst="rect">
            <a:avLst/>
          </a:prstGeom>
          <a:noFill/>
          <a:ln w="9525">
            <a:noFill/>
            <a:miter lim="800000"/>
            <a:headEnd/>
            <a:tailEnd/>
          </a:ln>
        </p:spPr>
      </p:pic>
      <p:sp>
        <p:nvSpPr>
          <p:cNvPr id="5" name="Rectangle 4"/>
          <p:cNvSpPr/>
          <p:nvPr/>
        </p:nvSpPr>
        <p:spPr>
          <a:xfrm>
            <a:off x="180975" y="1143000"/>
            <a:ext cx="4191000" cy="4524315"/>
          </a:xfrm>
          <a:prstGeom prst="rect">
            <a:avLst/>
          </a:prstGeom>
          <a:ln>
            <a:solidFill>
              <a:schemeClr val="accent1"/>
            </a:solidFill>
          </a:ln>
        </p:spPr>
        <p:txBody>
          <a:bodyPr wrap="square">
            <a:spAutoFit/>
          </a:bodyPr>
          <a:lstStyle/>
          <a:p>
            <a:pPr marL="342900" indent="-342900">
              <a:buFont typeface="Wingdings" panose="05000000000000000000" pitchFamily="2" charset="2"/>
              <a:buChar char="ü"/>
            </a:pPr>
            <a:endParaRPr lang="en-US" dirty="0" smtClean="0"/>
          </a:p>
          <a:p>
            <a:pPr marL="342900" indent="-342900">
              <a:buFont typeface="Wingdings" panose="05000000000000000000" pitchFamily="2" charset="2"/>
              <a:buChar char="ü"/>
            </a:pPr>
            <a:endParaRPr lang="en-US" dirty="0" smtClean="0"/>
          </a:p>
          <a:p>
            <a:pPr marL="342900" indent="-342900">
              <a:buFont typeface="Wingdings" panose="05000000000000000000" pitchFamily="2" charset="2"/>
              <a:buChar char="ü"/>
            </a:pPr>
            <a:endParaRPr lang="en-US" dirty="0"/>
          </a:p>
          <a:p>
            <a:pPr marL="342900" indent="-342900">
              <a:buFont typeface="Wingdings" panose="05000000000000000000" pitchFamily="2" charset="2"/>
              <a:buChar char="ü"/>
            </a:pPr>
            <a:endParaRPr lang="en-US" dirty="0" smtClean="0"/>
          </a:p>
          <a:p>
            <a:pPr marL="342900" indent="-342900">
              <a:buFont typeface="Wingdings" panose="05000000000000000000" pitchFamily="2" charset="2"/>
              <a:buChar char="ü"/>
            </a:pPr>
            <a:r>
              <a:rPr lang="en-US" dirty="0" smtClean="0"/>
              <a:t>Simplified Issue policy for ages 50 to 85 with just a few questions</a:t>
            </a:r>
          </a:p>
          <a:p>
            <a:pPr marL="342900" indent="-342900">
              <a:buFont typeface="Wingdings" panose="05000000000000000000" pitchFamily="2" charset="2"/>
              <a:buChar char="ü"/>
            </a:pPr>
            <a:endParaRPr lang="en-US" dirty="0" smtClean="0"/>
          </a:p>
          <a:p>
            <a:pPr marL="342900" indent="-342900">
              <a:buFont typeface="Wingdings" panose="05000000000000000000" pitchFamily="2" charset="2"/>
              <a:buChar char="ü"/>
            </a:pPr>
            <a:r>
              <a:rPr lang="en-US" dirty="0" smtClean="0"/>
              <a:t>Competitive </a:t>
            </a:r>
            <a:r>
              <a:rPr lang="en-US" dirty="0"/>
              <a:t>rates with full all-cause coverage day one!</a:t>
            </a:r>
          </a:p>
          <a:p>
            <a:pPr marL="342900" indent="-342900">
              <a:buFont typeface="Wingdings" panose="05000000000000000000" pitchFamily="2" charset="2"/>
              <a:buChar char="ü"/>
            </a:pPr>
            <a:endParaRPr lang="en-US" dirty="0" smtClean="0"/>
          </a:p>
          <a:p>
            <a:pPr marL="342900" indent="-342900">
              <a:buFont typeface="Wingdings" panose="05000000000000000000" pitchFamily="2" charset="2"/>
              <a:buChar char="ü"/>
            </a:pPr>
            <a:r>
              <a:rPr lang="en-US" dirty="0" smtClean="0"/>
              <a:t>Accelerated Death Benefit rider in the event the customer is diagnosed as terminally ill (no additional cost)</a:t>
            </a:r>
          </a:p>
          <a:p>
            <a:pPr marL="342900" indent="-342900">
              <a:buFont typeface="Wingdings" panose="05000000000000000000" pitchFamily="2" charset="2"/>
              <a:buChar char="ü"/>
            </a:pPr>
            <a:endParaRPr lang="en-US" dirty="0" smtClean="0"/>
          </a:p>
          <a:p>
            <a:pPr marL="342900" indent="-342900">
              <a:buFont typeface="Wingdings" panose="05000000000000000000" pitchFamily="2" charset="2"/>
              <a:buChar char="ü"/>
            </a:pPr>
            <a:r>
              <a:rPr lang="en-US" dirty="0" smtClean="0"/>
              <a:t> Coverage amounts from 5K to 35K</a:t>
            </a:r>
          </a:p>
        </p:txBody>
      </p:sp>
      <p:pic>
        <p:nvPicPr>
          <p:cNvPr id="7" name="Picture 11"/>
          <p:cNvPicPr>
            <a:picLocks noChangeAspect="1" noChangeArrowheads="1"/>
          </p:cNvPicPr>
          <p:nvPr/>
        </p:nvPicPr>
        <p:blipFill>
          <a:blip r:embed="rId3" cstate="print"/>
          <a:srcRect/>
          <a:stretch>
            <a:fillRect/>
          </a:stretch>
        </p:blipFill>
        <p:spPr bwMode="auto">
          <a:xfrm>
            <a:off x="1524000" y="1261323"/>
            <a:ext cx="1371600" cy="918575"/>
          </a:xfrm>
          <a:prstGeom prst="rect">
            <a:avLst/>
          </a:prstGeom>
          <a:ln>
            <a:noFill/>
          </a:ln>
          <a:effectLst>
            <a:outerShdw blurRad="190500" algn="tl" rotWithShape="0">
              <a:srgbClr val="000000">
                <a:alpha val="70000"/>
              </a:srgbClr>
            </a:outerShdw>
          </a:effectLst>
        </p:spPr>
      </p:pic>
      <p:sp>
        <p:nvSpPr>
          <p:cNvPr id="9" name="Rectangle 8"/>
          <p:cNvSpPr/>
          <p:nvPr/>
        </p:nvSpPr>
        <p:spPr>
          <a:xfrm>
            <a:off x="180974" y="5791200"/>
            <a:ext cx="8572498" cy="400110"/>
          </a:xfrm>
          <a:prstGeom prst="rect">
            <a:avLst/>
          </a:prstGeom>
          <a:ln>
            <a:solidFill>
              <a:schemeClr val="accent1"/>
            </a:solidFill>
          </a:ln>
        </p:spPr>
        <p:txBody>
          <a:bodyPr wrap="square">
            <a:spAutoFit/>
          </a:bodyPr>
          <a:lstStyle/>
          <a:p>
            <a:pPr algn="ctr">
              <a:spcBef>
                <a:spcPct val="20000"/>
              </a:spcBef>
              <a:defRPr/>
            </a:pPr>
            <a:r>
              <a:rPr lang="en-US" dirty="0" smtClean="0"/>
              <a:t> </a:t>
            </a:r>
            <a:r>
              <a:rPr lang="en-US" sz="2000" b="1" i="1" dirty="0">
                <a:solidFill>
                  <a:srgbClr val="182953"/>
                </a:solidFill>
                <a:latin typeface="Arial Narrow" panose="020B0606020202030204" pitchFamily="34" charset="0"/>
                <a:cs typeface="Arial" pitchFamily="34" charset="0"/>
              </a:rPr>
              <a:t>Fidelity’s FE and GI-GDB give you a new way to get your customer’s coverage!</a:t>
            </a:r>
          </a:p>
        </p:txBody>
      </p:sp>
      <p:sp>
        <p:nvSpPr>
          <p:cNvPr id="2" name="TextBox 1"/>
          <p:cNvSpPr txBox="1"/>
          <p:nvPr/>
        </p:nvSpPr>
        <p:spPr>
          <a:xfrm>
            <a:off x="1590675" y="1216223"/>
            <a:ext cx="1219200" cy="307777"/>
          </a:xfrm>
          <a:prstGeom prst="rect">
            <a:avLst/>
          </a:prstGeom>
          <a:noFill/>
        </p:spPr>
        <p:txBody>
          <a:bodyPr wrap="square" rtlCol="0">
            <a:spAutoFit/>
          </a:bodyPr>
          <a:lstStyle/>
          <a:p>
            <a:r>
              <a:rPr lang="en-US" sz="1400" i="1" dirty="0" smtClean="0">
                <a:latin typeface="Impact" panose="020B0806030902050204" pitchFamily="34" charset="0"/>
              </a:rPr>
              <a:t>Final Expense</a:t>
            </a:r>
            <a:endParaRPr lang="en-US" sz="1400" i="1" dirty="0">
              <a:latin typeface="Impact" panose="020B0806030902050204" pitchFamily="34" charset="0"/>
            </a:endParaRPr>
          </a:p>
        </p:txBody>
      </p:sp>
    </p:spTree>
    <p:extLst>
      <p:ext uri="{BB962C8B-B14F-4D97-AF65-F5344CB8AC3E}">
        <p14:creationId xmlns:p14="http://schemas.microsoft.com/office/powerpoint/2010/main" val="160209228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animEffect transition="in" filter="fade">
                                      <p:cBhvr>
                                        <p:cTn id="15" dur="500"/>
                                        <p:tgtEl>
                                          <p:spTgt spid="5">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0" end="10"/>
                                            </p:txEl>
                                          </p:spTgt>
                                        </p:tgtEl>
                                        <p:attrNameLst>
                                          <p:attrName>style.visibility</p:attrName>
                                        </p:attrNameLst>
                                      </p:cBhvr>
                                      <p:to>
                                        <p:strVal val="visible"/>
                                      </p:to>
                                    </p:set>
                                    <p:animEffect transition="in" filter="fade">
                                      <p:cBhvr>
                                        <p:cTn id="20" dur="500"/>
                                        <p:tgtEl>
                                          <p:spTgt spid="5">
                                            <p:txEl>
                                              <p:pRg st="10" end="10"/>
                                            </p:txEl>
                                          </p:spTgt>
                                        </p:tgtEl>
                                      </p:cBhvr>
                                    </p:animEffect>
                                  </p:childTnLst>
                                </p:cTn>
                              </p:par>
                              <p:par>
                                <p:cTn id="21" presetID="18" presetClass="entr" presetSubtype="12"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Left)">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219200"/>
            <a:ext cx="5029200" cy="3693319"/>
          </a:xfrm>
          <a:prstGeom prst="rect">
            <a:avLst/>
          </a:prstGeom>
        </p:spPr>
        <p:txBody>
          <a:bodyPr wrap="square">
            <a:spAutoFit/>
          </a:bodyPr>
          <a:lstStyle/>
          <a:p>
            <a:r>
              <a:rPr lang="en-US" dirty="0" smtClean="0"/>
              <a:t>Simplified Issue Final Expense Whole Life</a:t>
            </a:r>
          </a:p>
          <a:p>
            <a:r>
              <a:rPr lang="en-US" dirty="0" smtClean="0"/>
              <a:t>(Final Expense) is a simplified issue Whole</a:t>
            </a:r>
          </a:p>
          <a:p>
            <a:r>
              <a:rPr lang="en-US" dirty="0" smtClean="0"/>
              <a:t>Life Insurance policy available from Fidelity</a:t>
            </a:r>
          </a:p>
          <a:p>
            <a:r>
              <a:rPr lang="en-US" dirty="0" smtClean="0"/>
              <a:t>Life Association</a:t>
            </a:r>
          </a:p>
          <a:p>
            <a:pPr>
              <a:buFont typeface="Arial" pitchFamily="34" charset="0"/>
              <a:buChar char="•"/>
            </a:pPr>
            <a:endParaRPr lang="en-US" dirty="0" smtClean="0"/>
          </a:p>
          <a:p>
            <a:pPr marL="742950" lvl="1" indent="-285750">
              <a:buFont typeface="Arial" panose="020B0604020202020204" pitchFamily="34" charset="0"/>
              <a:buChar char="•"/>
            </a:pPr>
            <a:r>
              <a:rPr lang="en-US" dirty="0" smtClean="0"/>
              <a:t>Level Benefit available immediately*</a:t>
            </a:r>
          </a:p>
          <a:p>
            <a:pPr marL="742950" lvl="1" indent="-285750">
              <a:buFont typeface="Arial" panose="020B0604020202020204" pitchFamily="34" charset="0"/>
              <a:buChar char="•"/>
            </a:pPr>
            <a:r>
              <a:rPr lang="en-US" dirty="0" smtClean="0"/>
              <a:t>Face Amounts from $5,000 to $35,000**</a:t>
            </a:r>
          </a:p>
          <a:p>
            <a:pPr marL="742950" lvl="1" indent="-285750">
              <a:buFont typeface="Arial" panose="020B0604020202020204" pitchFamily="34" charset="0"/>
              <a:buChar char="•"/>
            </a:pPr>
            <a:r>
              <a:rPr lang="en-US" dirty="0" smtClean="0"/>
              <a:t>Issue Ages from 50-85</a:t>
            </a:r>
          </a:p>
          <a:p>
            <a:pPr marL="742950" lvl="1" indent="-285750">
              <a:buFont typeface="Arial" panose="020B0604020202020204" pitchFamily="34" charset="0"/>
              <a:buChar char="•"/>
            </a:pPr>
            <a:r>
              <a:rPr lang="en-US" dirty="0" smtClean="0"/>
              <a:t>Age last birthday</a:t>
            </a:r>
          </a:p>
          <a:p>
            <a:pPr marL="742950" lvl="1" indent="-285750">
              <a:buFont typeface="Arial" panose="020B0604020202020204" pitchFamily="34" charset="0"/>
              <a:buChar char="•"/>
            </a:pPr>
            <a:r>
              <a:rPr lang="en-US" dirty="0" smtClean="0"/>
              <a:t>Guaranteed level benefits</a:t>
            </a:r>
          </a:p>
          <a:p>
            <a:pPr marL="742950" lvl="1" indent="-285750">
              <a:buFont typeface="Arial" panose="020B0604020202020204" pitchFamily="34" charset="0"/>
              <a:buChar char="•"/>
            </a:pPr>
            <a:r>
              <a:rPr lang="en-US" dirty="0" smtClean="0"/>
              <a:t>Cash Value and Reduced Paid-Up Insurance available</a:t>
            </a:r>
          </a:p>
          <a:p>
            <a:pPr marL="742950" lvl="1" indent="-285750">
              <a:buFont typeface="Arial" panose="020B0604020202020204" pitchFamily="34" charset="0"/>
              <a:buChar char="•"/>
            </a:pPr>
            <a:r>
              <a:rPr lang="en-US" dirty="0" smtClean="0"/>
              <a:t>Tobacco and Non-Tobacco rates </a:t>
            </a:r>
          </a:p>
        </p:txBody>
      </p:sp>
      <p:sp>
        <p:nvSpPr>
          <p:cNvPr id="9" name="TextBox 8"/>
          <p:cNvSpPr txBox="1"/>
          <p:nvPr/>
        </p:nvSpPr>
        <p:spPr>
          <a:xfrm>
            <a:off x="685800" y="5638800"/>
            <a:ext cx="7543800" cy="523220"/>
          </a:xfrm>
          <a:prstGeom prst="rect">
            <a:avLst/>
          </a:prstGeom>
          <a:noFill/>
        </p:spPr>
        <p:txBody>
          <a:bodyPr wrap="square" rtlCol="0">
            <a:spAutoFit/>
          </a:bodyPr>
          <a:lstStyle/>
          <a:p>
            <a:pPr algn="r"/>
            <a:r>
              <a:rPr lang="en-US" sz="1400" dirty="0" smtClean="0"/>
              <a:t>*Assuming PI can answer all medical questions on application “NO”</a:t>
            </a:r>
          </a:p>
          <a:p>
            <a:pPr algn="r"/>
            <a:r>
              <a:rPr lang="en-US" sz="1400" dirty="0" smtClean="0"/>
              <a:t>**Minimum Face Amount for WA is $25,000</a:t>
            </a:r>
            <a:endParaRPr lang="en-US" dirty="0"/>
          </a:p>
        </p:txBody>
      </p:sp>
      <p:sp>
        <p:nvSpPr>
          <p:cNvPr id="10" name="Title 1"/>
          <p:cNvSpPr>
            <a:spLocks noGrp="1"/>
          </p:cNvSpPr>
          <p:nvPr>
            <p:ph type="title"/>
          </p:nvPr>
        </p:nvSpPr>
        <p:spPr>
          <a:xfrm>
            <a:off x="0" y="275167"/>
            <a:ext cx="5638800" cy="639233"/>
          </a:xfrm>
        </p:spPr>
        <p:txBody>
          <a:bodyPr/>
          <a:lstStyle/>
          <a:p>
            <a:pPr algn="l"/>
            <a:r>
              <a:rPr lang="en-US" sz="3200" b="1" dirty="0" smtClean="0">
                <a:latin typeface="Arial Narrow" panose="020B0606020202030204" pitchFamily="34" charset="0"/>
              </a:rPr>
              <a:t>Rapid Decision Final Expense</a:t>
            </a:r>
            <a:endParaRPr lang="en-US" sz="3200" b="1" dirty="0">
              <a:latin typeface="Arial Narrow" panose="020B0606020202030204" pitchFamily="34" charset="0"/>
            </a:endParaRPr>
          </a:p>
        </p:txBody>
      </p:sp>
      <p:pic>
        <p:nvPicPr>
          <p:cNvPr id="15" name="Picture 2" descr="http://3.bp.blogspot.com/-cEphpF2kanE/T7a-gpIPKdI/AAAAAAAABo4/_zFtMVVfbX0/s1600/Happy-Old-People.jpg">
            <a:hlinkClick r:id="rId2"/>
          </p:cNvPr>
          <p:cNvPicPr>
            <a:picLocks noChangeAspect="1" noChangeArrowheads="1"/>
          </p:cNvPicPr>
          <p:nvPr/>
        </p:nvPicPr>
        <p:blipFill>
          <a:blip r:embed="rId3" cstate="print"/>
          <a:srcRect/>
          <a:stretch>
            <a:fillRect/>
          </a:stretch>
        </p:blipFill>
        <p:spPr bwMode="auto">
          <a:xfrm>
            <a:off x="5457986" y="1930777"/>
            <a:ext cx="3278511" cy="275314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1527621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500"/>
                                        <p:tgtEl>
                                          <p:spTgt spid="8">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animEffect transition="in" filter="fade">
                                      <p:cBhvr>
                                        <p:cTn id="26" dur="500"/>
                                        <p:tgtEl>
                                          <p:spTgt spid="8">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fade">
                                      <p:cBhvr>
                                        <p:cTn id="31" dur="500"/>
                                        <p:tgtEl>
                                          <p:spTgt spid="8">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xEl>
                                              <p:pRg st="8" end="8"/>
                                            </p:txEl>
                                          </p:spTgt>
                                        </p:tgtEl>
                                        <p:attrNameLst>
                                          <p:attrName>style.visibility</p:attrName>
                                        </p:attrNameLst>
                                      </p:cBhvr>
                                      <p:to>
                                        <p:strVal val="visible"/>
                                      </p:to>
                                    </p:set>
                                    <p:animEffect transition="in" filter="fade">
                                      <p:cBhvr>
                                        <p:cTn id="36" dur="500"/>
                                        <p:tgtEl>
                                          <p:spTgt spid="8">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xEl>
                                              <p:pRg st="9" end="9"/>
                                            </p:txEl>
                                          </p:spTgt>
                                        </p:tgtEl>
                                        <p:attrNameLst>
                                          <p:attrName>style.visibility</p:attrName>
                                        </p:attrNameLst>
                                      </p:cBhvr>
                                      <p:to>
                                        <p:strVal val="visible"/>
                                      </p:to>
                                    </p:set>
                                    <p:animEffect transition="in" filter="fade">
                                      <p:cBhvr>
                                        <p:cTn id="41" dur="500"/>
                                        <p:tgtEl>
                                          <p:spTgt spid="8">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
                                            <p:txEl>
                                              <p:pRg st="10" end="10"/>
                                            </p:txEl>
                                          </p:spTgt>
                                        </p:tgtEl>
                                        <p:attrNameLst>
                                          <p:attrName>style.visibility</p:attrName>
                                        </p:attrNameLst>
                                      </p:cBhvr>
                                      <p:to>
                                        <p:strVal val="visible"/>
                                      </p:to>
                                    </p:set>
                                    <p:animEffect transition="in" filter="fade">
                                      <p:cBhvr>
                                        <p:cTn id="46" dur="500"/>
                                        <p:tgtEl>
                                          <p:spTgt spid="8">
                                            <p:txEl>
                                              <p:pRg st="10" end="1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xEl>
                                              <p:pRg st="11" end="11"/>
                                            </p:txEl>
                                          </p:spTgt>
                                        </p:tgtEl>
                                        <p:attrNameLst>
                                          <p:attrName>style.visibility</p:attrName>
                                        </p:attrNameLst>
                                      </p:cBhvr>
                                      <p:to>
                                        <p:strVal val="visible"/>
                                      </p:to>
                                    </p:set>
                                    <p:animEffect transition="in" filter="fade">
                                      <p:cBhvr>
                                        <p:cTn id="51" dur="500"/>
                                        <p:tgtEl>
                                          <p:spTgt spid="8">
                                            <p:txEl>
                                              <p:pRg st="11" end="1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
                                            <p:txEl>
                                              <p:pRg st="0" end="0"/>
                                            </p:txEl>
                                          </p:spTgt>
                                        </p:tgtEl>
                                        <p:attrNameLst>
                                          <p:attrName>style.visibility</p:attrName>
                                        </p:attrNameLst>
                                      </p:cBhvr>
                                      <p:to>
                                        <p:strVal val="visible"/>
                                      </p:to>
                                    </p:set>
                                    <p:animEffect transition="in" filter="fade">
                                      <p:cBhvr>
                                        <p:cTn id="54" dur="500"/>
                                        <p:tgtEl>
                                          <p:spTgt spid="9">
                                            <p:txEl>
                                              <p:pRg st="0" end="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
                                            <p:txEl>
                                              <p:pRg st="1" end="1"/>
                                            </p:txEl>
                                          </p:spTgt>
                                        </p:tgtEl>
                                        <p:attrNameLst>
                                          <p:attrName>style.visibility</p:attrName>
                                        </p:attrNameLst>
                                      </p:cBhvr>
                                      <p:to>
                                        <p:strVal val="visible"/>
                                      </p:to>
                                    </p:set>
                                    <p:animEffect transition="in" filter="fade">
                                      <p:cBhvr>
                                        <p:cTn id="57" dur="500"/>
                                        <p:tgtEl>
                                          <p:spTgt spid="9">
                                            <p:txEl>
                                              <p:pRg st="1" end="1"/>
                                            </p:txEl>
                                          </p:spTgt>
                                        </p:tgtEl>
                                      </p:cBhvr>
                                    </p:animEffect>
                                  </p:childTnLst>
                                </p:cTn>
                              </p:par>
                              <p:par>
                                <p:cTn id="58" presetID="9"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0" y="275167"/>
            <a:ext cx="6096000" cy="639233"/>
          </a:xfrm>
        </p:spPr>
        <p:txBody>
          <a:bodyPr/>
          <a:lstStyle/>
          <a:p>
            <a:pPr algn="l"/>
            <a:r>
              <a:rPr lang="en-US" sz="3200" b="1" dirty="0" smtClean="0">
                <a:latin typeface="Arial Narrow" panose="020B0606020202030204" pitchFamily="34" charset="0"/>
              </a:rPr>
              <a:t>Rapid Decision Final Expense</a:t>
            </a:r>
            <a:endParaRPr lang="en-US" sz="3200" b="1" dirty="0">
              <a:latin typeface="Arial Narrow" panose="020B0606020202030204" pitchFamily="34" charset="0"/>
            </a:endParaRPr>
          </a:p>
        </p:txBody>
      </p:sp>
      <p:sp>
        <p:nvSpPr>
          <p:cNvPr id="11" name="Rectangle 10"/>
          <p:cNvSpPr/>
          <p:nvPr/>
        </p:nvSpPr>
        <p:spPr>
          <a:xfrm>
            <a:off x="0" y="1066800"/>
            <a:ext cx="7924800" cy="923330"/>
          </a:xfrm>
          <a:prstGeom prst="rect">
            <a:avLst/>
          </a:prstGeom>
        </p:spPr>
        <p:txBody>
          <a:bodyPr wrap="square">
            <a:spAutoFit/>
          </a:bodyPr>
          <a:lstStyle/>
          <a:p>
            <a:r>
              <a:rPr lang="en-US" dirty="0" smtClean="0"/>
              <a:t>The Final Expense policy has an </a:t>
            </a:r>
            <a:r>
              <a:rPr lang="en-US" b="1" dirty="0" smtClean="0"/>
              <a:t>Accelerated Death Benefit </a:t>
            </a:r>
            <a:r>
              <a:rPr lang="en-US" dirty="0" smtClean="0"/>
              <a:t>rider included at no additional cost on all policies (where approved)</a:t>
            </a:r>
          </a:p>
          <a:p>
            <a:pPr lvl="1">
              <a:buFont typeface="Arial" pitchFamily="34" charset="0"/>
              <a:buChar char="•"/>
            </a:pPr>
            <a:endParaRPr lang="en-US" dirty="0" smtClean="0"/>
          </a:p>
        </p:txBody>
      </p:sp>
      <p:sp>
        <p:nvSpPr>
          <p:cNvPr id="12" name="Rectangle 11"/>
          <p:cNvSpPr/>
          <p:nvPr/>
        </p:nvSpPr>
        <p:spPr>
          <a:xfrm>
            <a:off x="152400" y="1828800"/>
            <a:ext cx="4495800" cy="4524315"/>
          </a:xfrm>
          <a:prstGeom prst="rect">
            <a:avLst/>
          </a:prstGeom>
        </p:spPr>
        <p:txBody>
          <a:bodyPr wrap="square">
            <a:spAutoFit/>
          </a:bodyPr>
          <a:lstStyle/>
          <a:p>
            <a:pPr marL="742950" lvl="1" indent="-285750">
              <a:buFont typeface="Arial" panose="020B0604020202020204" pitchFamily="34" charset="0"/>
              <a:buChar char="•"/>
            </a:pPr>
            <a:r>
              <a:rPr lang="en-US" dirty="0" smtClean="0"/>
              <a:t>Advances a portion of the base plan death benefit upon proof that the insured has a </a:t>
            </a:r>
            <a:r>
              <a:rPr lang="en-US" b="1" u="sng" dirty="0" smtClean="0"/>
              <a:t>life expectancy of 12 months or less</a:t>
            </a:r>
          </a:p>
          <a:p>
            <a:pPr marL="742950" lvl="1" indent="-285750">
              <a:buFont typeface="Arial" panose="020B0604020202020204" pitchFamily="34" charset="0"/>
              <a:buChar char="•"/>
            </a:pPr>
            <a:r>
              <a:rPr lang="en-US" dirty="0" smtClean="0"/>
              <a:t>Amount advanced plus interest is treated as a </a:t>
            </a:r>
            <a:r>
              <a:rPr lang="en-US" b="1" u="sng" dirty="0" smtClean="0"/>
              <a:t>lien against the future death benefit</a:t>
            </a:r>
          </a:p>
          <a:p>
            <a:pPr marL="742950" lvl="1" indent="-285750">
              <a:buFont typeface="Arial" panose="020B0604020202020204" pitchFamily="34" charset="0"/>
              <a:buChar char="•"/>
            </a:pPr>
            <a:r>
              <a:rPr lang="en-US" dirty="0" smtClean="0"/>
              <a:t>Monthly interest at rate equal to the greater or 7% annually or the published 90 day US Treasury bill rate at date the accelerated benefit is paid</a:t>
            </a:r>
          </a:p>
          <a:p>
            <a:pPr marL="742950" lvl="1" indent="-285750">
              <a:buFont typeface="Arial" panose="020B0604020202020204" pitchFamily="34" charset="0"/>
              <a:buChar char="•"/>
            </a:pPr>
            <a:r>
              <a:rPr lang="en-US" dirty="0" smtClean="0"/>
              <a:t>Maximum is the lesser of 50% of the death benefit or $10,000</a:t>
            </a:r>
          </a:p>
          <a:p>
            <a:pPr marL="742950" lvl="1" indent="-285750">
              <a:buFont typeface="Arial" panose="020B0604020202020204" pitchFamily="34" charset="0"/>
              <a:buChar char="•"/>
            </a:pPr>
            <a:r>
              <a:rPr lang="en-US" dirty="0" smtClean="0"/>
              <a:t>Minimum $2,500 accelerated benefit	</a:t>
            </a:r>
          </a:p>
        </p:txBody>
      </p:sp>
      <p:pic>
        <p:nvPicPr>
          <p:cNvPr id="13" name="Picture 2" descr="http://www.tnhospice.org/assets/elderly%20hands.jpg">
            <a:hlinkClick r:id="rId2"/>
          </p:cNvPr>
          <p:cNvPicPr>
            <a:picLocks noChangeAspect="1" noChangeArrowheads="1"/>
          </p:cNvPicPr>
          <p:nvPr/>
        </p:nvPicPr>
        <p:blipFill>
          <a:blip r:embed="rId3" cstate="print"/>
          <a:srcRect/>
          <a:stretch>
            <a:fillRect/>
          </a:stretch>
        </p:blipFill>
        <p:spPr bwMode="auto">
          <a:xfrm>
            <a:off x="4953000" y="2133600"/>
            <a:ext cx="3657600" cy="24346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1247520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fade">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fade">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2667000" y="829528"/>
            <a:ext cx="6477001" cy="5828448"/>
          </a:xfrm>
          <a:prstGeom prst="rect">
            <a:avLst/>
          </a:prstGeom>
          <a:noFill/>
          <a:ln w="9525">
            <a:noFill/>
            <a:miter lim="800000"/>
            <a:headEnd/>
            <a:tailEnd/>
          </a:ln>
        </p:spPr>
      </p:pic>
      <p:sp>
        <p:nvSpPr>
          <p:cNvPr id="8" name="Rectangle 7"/>
          <p:cNvSpPr/>
          <p:nvPr/>
        </p:nvSpPr>
        <p:spPr>
          <a:xfrm>
            <a:off x="7010400" y="1676400"/>
            <a:ext cx="1066800" cy="4876800"/>
          </a:xfrm>
          <a:prstGeom prst="rect">
            <a:avLst/>
          </a:prstGeom>
          <a:noFill/>
          <a:ln>
            <a:solidFill>
              <a:schemeClr val="accent5">
                <a:lumMod val="75000"/>
              </a:schemeClr>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9" name="Rectangle 8"/>
          <p:cNvSpPr/>
          <p:nvPr/>
        </p:nvSpPr>
        <p:spPr>
          <a:xfrm>
            <a:off x="5943600" y="1676400"/>
            <a:ext cx="990600" cy="4876800"/>
          </a:xfrm>
          <a:prstGeom prst="rect">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10" name="Rectangle 9"/>
          <p:cNvSpPr/>
          <p:nvPr/>
        </p:nvSpPr>
        <p:spPr>
          <a:xfrm>
            <a:off x="2819400" y="1676400"/>
            <a:ext cx="3048000" cy="4876800"/>
          </a:xfrm>
          <a:prstGeom prst="rect">
            <a:avLst/>
          </a:prstGeom>
          <a:noFill/>
          <a:ln>
            <a:solidFill>
              <a:schemeClr val="tx2">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11" name="Rectangle 10"/>
          <p:cNvSpPr/>
          <p:nvPr/>
        </p:nvSpPr>
        <p:spPr>
          <a:xfrm>
            <a:off x="8153400" y="1676400"/>
            <a:ext cx="990600" cy="4876800"/>
          </a:xfrm>
          <a:prstGeom prst="rect">
            <a:avLst/>
          </a:prstGeom>
          <a:noFill/>
          <a:ln>
            <a:solidFill>
              <a:schemeClr val="tx2">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12" name="Title 3"/>
          <p:cNvSpPr txBox="1">
            <a:spLocks/>
          </p:cNvSpPr>
          <p:nvPr/>
        </p:nvSpPr>
        <p:spPr bwMode="auto">
          <a:xfrm>
            <a:off x="0" y="275168"/>
            <a:ext cx="5181600" cy="51223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spcBef>
                <a:spcPct val="20000"/>
              </a:spcBef>
              <a:defRPr/>
            </a:pPr>
            <a:r>
              <a:rPr lang="en-US" sz="3200" b="1" dirty="0" smtClean="0">
                <a:solidFill>
                  <a:srgbClr val="182953"/>
                </a:solidFill>
                <a:latin typeface="Arial Narrow" panose="020B0606020202030204" pitchFamily="34" charset="0"/>
                <a:ea typeface="+mn-ea"/>
                <a:cs typeface="Arial" pitchFamily="34" charset="0"/>
              </a:rPr>
              <a:t>Final Expense Policy Schedule</a:t>
            </a:r>
          </a:p>
        </p:txBody>
      </p:sp>
      <p:sp>
        <p:nvSpPr>
          <p:cNvPr id="13" name="Rectangular Callout 12"/>
          <p:cNvSpPr/>
          <p:nvPr/>
        </p:nvSpPr>
        <p:spPr>
          <a:xfrm>
            <a:off x="0" y="2438400"/>
            <a:ext cx="2590800" cy="1447800"/>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There is a cash value component to the FE product, and for some customers this will be an important feature to point out</a:t>
            </a:r>
            <a:endParaRPr lang="en-US" sz="1600" dirty="0"/>
          </a:p>
        </p:txBody>
      </p:sp>
      <p:sp>
        <p:nvSpPr>
          <p:cNvPr id="14" name="Rectangular Callout 13"/>
          <p:cNvSpPr/>
          <p:nvPr/>
        </p:nvSpPr>
        <p:spPr>
          <a:xfrm>
            <a:off x="0" y="838200"/>
            <a:ext cx="2590800" cy="12954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The biggest selling point for FE is that the premiums &amp; death benefit are guaranteed level through age 120</a:t>
            </a:r>
            <a:endParaRPr lang="en-US" sz="1600" dirty="0"/>
          </a:p>
        </p:txBody>
      </p:sp>
      <p:sp>
        <p:nvSpPr>
          <p:cNvPr id="15" name="Rectangular Callout 14"/>
          <p:cNvSpPr/>
          <p:nvPr/>
        </p:nvSpPr>
        <p:spPr>
          <a:xfrm>
            <a:off x="0" y="4267200"/>
            <a:ext cx="2590800" cy="2057400"/>
          </a:xfrm>
          <a:prstGeom prst="wedge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t>In addition to cash value the FE policy has a “Reduced Paid-Up” option.  Basically the customer can choose to stop paying, and be guaranteed some coverage for the rest of their life </a:t>
            </a:r>
            <a:endParaRPr lang="en-US" sz="1600" dirty="0"/>
          </a:p>
        </p:txBody>
      </p:sp>
    </p:spTree>
    <p:extLst>
      <p:ext uri="{BB962C8B-B14F-4D97-AF65-F5344CB8AC3E}">
        <p14:creationId xmlns:p14="http://schemas.microsoft.com/office/powerpoint/2010/main" val="72888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5167"/>
            <a:ext cx="8839200" cy="563033"/>
          </a:xfrm>
        </p:spPr>
        <p:txBody>
          <a:bodyPr/>
          <a:lstStyle/>
          <a:p>
            <a:pPr algn="l"/>
            <a:r>
              <a:rPr lang="en-US" sz="3200" b="1" dirty="0" smtClean="0">
                <a:latin typeface="Arial Narrow" panose="020B0606020202030204" pitchFamily="34" charset="0"/>
              </a:rPr>
              <a:t>Final Expense:  What is Simplified Issue? </a:t>
            </a:r>
            <a:endParaRPr lang="en-US" sz="3200" b="1" dirty="0">
              <a:latin typeface="Arial Narrow" panose="020B0606020202030204" pitchFamily="34" charset="0"/>
            </a:endParaRPr>
          </a:p>
        </p:txBody>
      </p:sp>
      <p:sp>
        <p:nvSpPr>
          <p:cNvPr id="6" name="Rectangle 5"/>
          <p:cNvSpPr/>
          <p:nvPr/>
        </p:nvSpPr>
        <p:spPr>
          <a:xfrm>
            <a:off x="228600" y="1066800"/>
            <a:ext cx="5029200" cy="5355312"/>
          </a:xfrm>
          <a:prstGeom prst="rect">
            <a:avLst/>
          </a:prstGeom>
        </p:spPr>
        <p:txBody>
          <a:bodyPr wrap="square">
            <a:spAutoFit/>
          </a:bodyPr>
          <a:lstStyle/>
          <a:p>
            <a:r>
              <a:rPr lang="en-US" dirty="0" smtClean="0"/>
              <a:t>Final Expense will be underwritten on a simplified issue, accept/reject basis:</a:t>
            </a:r>
          </a:p>
          <a:p>
            <a:pPr marL="1200150" lvl="2" indent="-285750">
              <a:buFont typeface="Arial" panose="020B0604020202020204" pitchFamily="34" charset="0"/>
              <a:buChar char="•"/>
            </a:pPr>
            <a:r>
              <a:rPr lang="en-US" dirty="0" smtClean="0"/>
              <a:t> All medical questions must be answered “NO”</a:t>
            </a:r>
          </a:p>
          <a:p>
            <a:pPr marL="1200150" lvl="2" indent="-285750">
              <a:buFont typeface="Arial" panose="020B0604020202020204" pitchFamily="34" charset="0"/>
              <a:buChar char="•"/>
            </a:pPr>
            <a:r>
              <a:rPr lang="en-US" dirty="0" smtClean="0"/>
              <a:t>Answers to the medical questions will be independently verified through MIB, Rx and MVR database checks</a:t>
            </a:r>
          </a:p>
          <a:p>
            <a:pPr lvl="1">
              <a:buFont typeface="Arial" pitchFamily="34" charset="0"/>
              <a:buChar char="•"/>
            </a:pPr>
            <a:endParaRPr lang="en-US" dirty="0" smtClean="0"/>
          </a:p>
          <a:p>
            <a:pPr marL="285750" indent="-285750">
              <a:buFont typeface="Arial" panose="020B0604020202020204" pitchFamily="34" charset="0"/>
              <a:buChar char="•"/>
            </a:pPr>
            <a:r>
              <a:rPr lang="en-US" dirty="0" smtClean="0"/>
              <a:t>Because of this it’s important to become familiar with the application, so you know which conditions are acceptable before attempting to place customers in an FE policy</a:t>
            </a:r>
          </a:p>
          <a:p>
            <a:pPr>
              <a:buFont typeface="Arial" pitchFamily="34" charset="0"/>
              <a:buChar char="•"/>
            </a:pPr>
            <a:endParaRPr lang="en-US" dirty="0" smtClean="0"/>
          </a:p>
          <a:p>
            <a:pPr marL="285750" indent="-285750">
              <a:buFont typeface="Arial" panose="020B0604020202020204" pitchFamily="34" charset="0"/>
              <a:buChar char="•"/>
            </a:pPr>
            <a:r>
              <a:rPr lang="en-US" dirty="0" smtClean="0"/>
              <a:t>It’s also very important that you ask the questions VERBATIM, and allow the customer to respond with a clear “YES” or “NO”…no coaching, no leading.</a:t>
            </a:r>
          </a:p>
        </p:txBody>
      </p:sp>
      <p:pic>
        <p:nvPicPr>
          <p:cNvPr id="7" name="Picture 11"/>
          <p:cNvPicPr>
            <a:picLocks noChangeAspect="1" noChangeArrowheads="1"/>
          </p:cNvPicPr>
          <p:nvPr/>
        </p:nvPicPr>
        <p:blipFill>
          <a:blip r:embed="rId2" cstate="print"/>
          <a:srcRect/>
          <a:stretch>
            <a:fillRect/>
          </a:stretch>
        </p:blipFill>
        <p:spPr bwMode="auto">
          <a:xfrm>
            <a:off x="5486400" y="2133600"/>
            <a:ext cx="3124200" cy="23401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6726752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8" presetClass="entr" presetSubtype="12"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strips(downLeft)">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5167"/>
            <a:ext cx="8839200" cy="563033"/>
          </a:xfrm>
        </p:spPr>
        <p:txBody>
          <a:bodyPr/>
          <a:lstStyle/>
          <a:p>
            <a:pPr algn="l"/>
            <a:r>
              <a:rPr lang="en-US" sz="3200" b="1" dirty="0" smtClean="0">
                <a:latin typeface="Arial Narrow" panose="020B0606020202030204" pitchFamily="34" charset="0"/>
              </a:rPr>
              <a:t>Final Expense </a:t>
            </a:r>
            <a:r>
              <a:rPr lang="en-US" sz="3200" b="1" dirty="0">
                <a:latin typeface="Arial Narrow" panose="020B0606020202030204" pitchFamily="34" charset="0"/>
              </a:rPr>
              <a:t>P</a:t>
            </a:r>
            <a:r>
              <a:rPr lang="en-US" sz="3200" b="1" dirty="0" smtClean="0">
                <a:latin typeface="Arial Narrow" panose="020B0606020202030204" pitchFamily="34" charset="0"/>
              </a:rPr>
              <a:t>re-Qualification </a:t>
            </a:r>
            <a:endParaRPr lang="en-US" sz="3200" b="1" dirty="0">
              <a:latin typeface="Arial Narrow" panose="020B0606020202030204"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5600700" y="457200"/>
            <a:ext cx="2487851" cy="5943600"/>
          </a:xfrm>
          <a:prstGeom prst="rect">
            <a:avLst/>
          </a:prstGeom>
          <a:ln>
            <a:noFill/>
          </a:ln>
          <a:effectLst>
            <a:outerShdw blurRad="190500" algn="tl" rotWithShape="0">
              <a:srgbClr val="000000">
                <a:alpha val="70000"/>
              </a:srgbClr>
            </a:outerShdw>
          </a:effectLst>
        </p:spPr>
      </p:pic>
      <p:sp>
        <p:nvSpPr>
          <p:cNvPr id="13" name="Rectangle 12"/>
          <p:cNvSpPr/>
          <p:nvPr/>
        </p:nvSpPr>
        <p:spPr>
          <a:xfrm>
            <a:off x="228600" y="1066800"/>
            <a:ext cx="5029200" cy="3416320"/>
          </a:xfrm>
          <a:prstGeom prst="rect">
            <a:avLst/>
          </a:prstGeom>
        </p:spPr>
        <p:txBody>
          <a:bodyPr wrap="square">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Proposed Insured must be a U.S. Citizen or permanent resident – no visas</a:t>
            </a: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There is a build chart for the Final Expense</a:t>
            </a: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Non </a:t>
            </a:r>
            <a:r>
              <a:rPr lang="en-US" dirty="0">
                <a:latin typeface="Arial" panose="020B0604020202020204" pitchFamily="34" charset="0"/>
                <a:cs typeface="Arial" panose="020B0604020202020204" pitchFamily="34" charset="0"/>
              </a:rPr>
              <a:t>Tobacco and Tobacco rate classes </a:t>
            </a:r>
            <a:r>
              <a:rPr lang="en-US" dirty="0" smtClean="0">
                <a:latin typeface="Arial" panose="020B0604020202020204" pitchFamily="34" charset="0"/>
                <a:cs typeface="Arial" panose="020B0604020202020204" pitchFamily="34" charset="0"/>
              </a:rPr>
              <a:t>apply as </a:t>
            </a:r>
            <a:r>
              <a:rPr lang="en-US" dirty="0">
                <a:latin typeface="Arial" panose="020B0604020202020204" pitchFamily="34" charset="0"/>
                <a:cs typeface="Arial" panose="020B0604020202020204" pitchFamily="34" charset="0"/>
              </a:rPr>
              <a:t>determined by the use or non-use of any form of tobacco in the past 12 months.   </a:t>
            </a:r>
            <a:endParaRPr lang="en-US"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Yes </a:t>
            </a:r>
            <a:r>
              <a:rPr lang="en-US" dirty="0">
                <a:latin typeface="Arial" panose="020B0604020202020204" pitchFamily="34" charset="0"/>
                <a:cs typeface="Arial" panose="020B0604020202020204" pitchFamily="34" charset="0"/>
              </a:rPr>
              <a:t>= Tobacco </a:t>
            </a:r>
            <a:r>
              <a:rPr lang="en-US" dirty="0" smtClean="0">
                <a:latin typeface="Arial" panose="020B0604020202020204" pitchFamily="34" charset="0"/>
                <a:cs typeface="Arial" panose="020B0604020202020204" pitchFamily="34" charset="0"/>
              </a:rPr>
              <a:t>rate</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No </a:t>
            </a:r>
            <a:r>
              <a:rPr lang="en-US" dirty="0">
                <a:latin typeface="Arial" panose="020B0604020202020204" pitchFamily="34" charset="0"/>
                <a:cs typeface="Arial" panose="020B0604020202020204" pitchFamily="34" charset="0"/>
              </a:rPr>
              <a:t>= Non </a:t>
            </a:r>
            <a:r>
              <a:rPr lang="en-US" dirty="0" smtClean="0">
                <a:latin typeface="Arial" panose="020B0604020202020204" pitchFamily="34" charset="0"/>
                <a:cs typeface="Arial" panose="020B0604020202020204" pitchFamily="34" charset="0"/>
              </a:rPr>
              <a:t>Tobacco </a:t>
            </a:r>
            <a:r>
              <a:rPr lang="en-US" dirty="0">
                <a:latin typeface="Arial" panose="020B0604020202020204" pitchFamily="34" charset="0"/>
                <a:cs typeface="Arial" panose="020B0604020202020204" pitchFamily="34" charset="0"/>
              </a:rPr>
              <a:t>rate</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289690878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fade">
                                      <p:cBhvr>
                                        <p:cTn id="13" dur="500"/>
                                        <p:tgtEl>
                                          <p:spTgt spid="1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xEl>
                                              <p:pRg st="4" end="4"/>
                                            </p:txEl>
                                          </p:spTgt>
                                        </p:tgtEl>
                                        <p:attrNameLst>
                                          <p:attrName>style.visibility</p:attrName>
                                        </p:attrNameLst>
                                      </p:cBhvr>
                                      <p:to>
                                        <p:strVal val="visible"/>
                                      </p:to>
                                    </p:set>
                                    <p:animEffect transition="in" filter="fade">
                                      <p:cBhvr>
                                        <p:cTn id="16" dur="500"/>
                                        <p:tgtEl>
                                          <p:spTgt spid="1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animEffect transition="in" filter="fade">
                                      <p:cBhvr>
                                        <p:cTn id="19" dur="500"/>
                                        <p:tgtEl>
                                          <p:spTgt spid="1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animEffect transition="in" filter="fade">
                                      <p:cBhvr>
                                        <p:cTn id="22"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5167"/>
            <a:ext cx="8839200" cy="563033"/>
          </a:xfrm>
        </p:spPr>
        <p:txBody>
          <a:bodyPr/>
          <a:lstStyle/>
          <a:p>
            <a:pPr algn="l"/>
            <a:r>
              <a:rPr lang="en-US" sz="3200" b="1" dirty="0" smtClean="0">
                <a:latin typeface="Arial Narrow" panose="020B0606020202030204" pitchFamily="34" charset="0"/>
              </a:rPr>
              <a:t>Final Expense Pre-Qualification </a:t>
            </a:r>
            <a:endParaRPr lang="en-US" sz="3200" b="1" dirty="0">
              <a:latin typeface="Arial Narrow" panose="020B0606020202030204" pitchFamily="34" charset="0"/>
            </a:endParaRPr>
          </a:p>
        </p:txBody>
      </p:sp>
      <p:sp>
        <p:nvSpPr>
          <p:cNvPr id="3" name="Content Placeholder 2"/>
          <p:cNvSpPr>
            <a:spLocks noGrp="1"/>
          </p:cNvSpPr>
          <p:nvPr>
            <p:ph idx="1"/>
          </p:nvPr>
        </p:nvSpPr>
        <p:spPr>
          <a:xfrm>
            <a:off x="0" y="1295401"/>
            <a:ext cx="9220200" cy="5714999"/>
          </a:xfrm>
        </p:spPr>
        <p:txBody>
          <a:bodyPr/>
          <a:lstStyle/>
          <a:p>
            <a:pPr>
              <a:buFont typeface="+mj-lt"/>
              <a:buAutoNum type="arabicPeriod"/>
            </a:pPr>
            <a:endParaRPr lang="en-US" sz="1500" dirty="0" smtClean="0">
              <a:latin typeface="Arial Narrow" panose="020B0606020202030204" pitchFamily="34" charset="0"/>
            </a:endParaRPr>
          </a:p>
          <a:p>
            <a:pPr>
              <a:buFont typeface="+mj-lt"/>
              <a:buAutoNum type="arabicPeriod"/>
            </a:pPr>
            <a:r>
              <a:rPr lang="en-US" sz="1500" dirty="0" smtClean="0">
                <a:latin typeface="Arial Narrow" panose="020B0606020202030204" pitchFamily="34" charset="0"/>
              </a:rPr>
              <a:t>Are </a:t>
            </a:r>
            <a:r>
              <a:rPr lang="en-US" sz="1500" dirty="0">
                <a:latin typeface="Arial Narrow" panose="020B0606020202030204" pitchFamily="34" charset="0"/>
              </a:rPr>
              <a:t>you currently on oxygen for a medical condition, or confined to a nursing facility or assisted living </a:t>
            </a:r>
            <a:r>
              <a:rPr lang="en-US" sz="1500" dirty="0" smtClean="0">
                <a:latin typeface="Arial Narrow" panose="020B0606020202030204" pitchFamily="34" charset="0"/>
              </a:rPr>
              <a:t>facility?</a:t>
            </a:r>
          </a:p>
          <a:p>
            <a:pPr>
              <a:buFont typeface="+mj-lt"/>
              <a:buAutoNum type="arabicPeriod"/>
            </a:pPr>
            <a:r>
              <a:rPr lang="en-US" sz="1500" dirty="0" smtClean="0">
                <a:latin typeface="Arial Narrow" panose="020B0606020202030204" pitchFamily="34" charset="0"/>
              </a:rPr>
              <a:t>Within </a:t>
            </a:r>
            <a:r>
              <a:rPr lang="en-US" sz="1500" dirty="0">
                <a:latin typeface="Arial Narrow" panose="020B0606020202030204" pitchFamily="34" charset="0"/>
              </a:rPr>
              <a:t>the past six months, have you been hospitalized two or more times, or have you been advised by a member </a:t>
            </a:r>
            <a:r>
              <a:rPr lang="en-US" sz="1500" dirty="0" smtClean="0">
                <a:latin typeface="Arial Narrow" panose="020B0606020202030204" pitchFamily="34" charset="0"/>
              </a:rPr>
              <a:t>of the </a:t>
            </a:r>
            <a:r>
              <a:rPr lang="en-US" sz="1500" dirty="0">
                <a:latin typeface="Arial Narrow" panose="020B0606020202030204" pitchFamily="34" charset="0"/>
              </a:rPr>
              <a:t>medical profession to have any hospitalization or to be admitted to a nursing facility that has not yet </a:t>
            </a:r>
            <a:r>
              <a:rPr lang="en-US" sz="1500" dirty="0" smtClean="0">
                <a:latin typeface="Arial Narrow" panose="020B0606020202030204" pitchFamily="34" charset="0"/>
              </a:rPr>
              <a:t>been completed?</a:t>
            </a:r>
          </a:p>
          <a:p>
            <a:pPr>
              <a:buFont typeface="+mj-lt"/>
              <a:buAutoNum type="arabicPeriod"/>
            </a:pPr>
            <a:r>
              <a:rPr lang="en-US" sz="1500" dirty="0" smtClean="0">
                <a:latin typeface="Arial Narrow" panose="020B0606020202030204" pitchFamily="34" charset="0"/>
              </a:rPr>
              <a:t>Have </a:t>
            </a:r>
            <a:r>
              <a:rPr lang="en-US" sz="1500" dirty="0">
                <a:latin typeface="Arial Narrow" panose="020B0606020202030204" pitchFamily="34" charset="0"/>
              </a:rPr>
              <a:t>you been diagnosed by a member of the medical profession as having a life expectancy of 24 </a:t>
            </a:r>
            <a:r>
              <a:rPr lang="en-US" sz="1500" dirty="0" smtClean="0">
                <a:latin typeface="Arial Narrow" panose="020B0606020202030204" pitchFamily="34" charset="0"/>
              </a:rPr>
              <a:t>months or </a:t>
            </a:r>
            <a:r>
              <a:rPr lang="en-US" sz="1500" dirty="0">
                <a:latin typeface="Arial Narrow" panose="020B0606020202030204" pitchFamily="34" charset="0"/>
              </a:rPr>
              <a:t>less? </a:t>
            </a:r>
            <a:endParaRPr lang="en-US" sz="1500" dirty="0" smtClean="0">
              <a:latin typeface="Arial Narrow" panose="020B0606020202030204" pitchFamily="34" charset="0"/>
            </a:endParaRPr>
          </a:p>
          <a:p>
            <a:pPr>
              <a:buFont typeface="+mj-lt"/>
              <a:buAutoNum type="arabicPeriod"/>
            </a:pPr>
            <a:r>
              <a:rPr lang="en-US" sz="1500" dirty="0" smtClean="0">
                <a:latin typeface="Arial Narrow" panose="020B0606020202030204" pitchFamily="34" charset="0"/>
              </a:rPr>
              <a:t>Have you ever been diagnosed by a member of the medical profession as having Acquired </a:t>
            </a:r>
            <a:r>
              <a:rPr lang="en-US" sz="1500" dirty="0">
                <a:latin typeface="Arial Narrow" panose="020B0606020202030204" pitchFamily="34" charset="0"/>
              </a:rPr>
              <a:t>I</a:t>
            </a:r>
            <a:r>
              <a:rPr lang="en-US" sz="1500" dirty="0" smtClean="0">
                <a:latin typeface="Arial Narrow" panose="020B0606020202030204" pitchFamily="34" charset="0"/>
              </a:rPr>
              <a:t>mmune  Deficiency </a:t>
            </a:r>
            <a:r>
              <a:rPr lang="en-US" sz="1500" dirty="0">
                <a:latin typeface="Arial Narrow" panose="020B0606020202030204" pitchFamily="34" charset="0"/>
              </a:rPr>
              <a:t>Syndrome (AIDS) or AIDS Related Complex (ARC), or </a:t>
            </a:r>
            <a:r>
              <a:rPr lang="en-US" sz="1500" dirty="0" smtClean="0">
                <a:latin typeface="Arial Narrow" panose="020B0606020202030204" pitchFamily="34" charset="0"/>
              </a:rPr>
              <a:t>tested positive for Human Immunodeficiency Virus (HIV)? </a:t>
            </a:r>
          </a:p>
          <a:p>
            <a:pPr>
              <a:buFont typeface="+mj-lt"/>
              <a:buAutoNum type="arabicPeriod"/>
            </a:pPr>
            <a:r>
              <a:rPr lang="en-US" sz="1500" dirty="0" smtClean="0">
                <a:latin typeface="Arial Narrow" panose="020B0606020202030204" pitchFamily="34" charset="0"/>
              </a:rPr>
              <a:t>Within </a:t>
            </a:r>
            <a:r>
              <a:rPr lang="en-US" sz="1500" dirty="0">
                <a:latin typeface="Arial Narrow" panose="020B0606020202030204" pitchFamily="34" charset="0"/>
              </a:rPr>
              <a:t>the past 5 years have you been convicted of any felony or driving under the influence of alcohol or </a:t>
            </a:r>
            <a:r>
              <a:rPr lang="en-US" sz="1500" dirty="0" smtClean="0">
                <a:latin typeface="Arial Narrow" panose="020B0606020202030204" pitchFamily="34" charset="0"/>
              </a:rPr>
              <a:t>drugs?</a:t>
            </a:r>
          </a:p>
          <a:p>
            <a:pPr>
              <a:buFont typeface="+mj-lt"/>
              <a:buAutoNum type="arabicPeriod"/>
            </a:pPr>
            <a:r>
              <a:rPr lang="en-US" sz="1500" dirty="0" smtClean="0">
                <a:latin typeface="Arial Narrow" panose="020B0606020202030204" pitchFamily="34" charset="0"/>
              </a:rPr>
              <a:t>Within </a:t>
            </a:r>
            <a:r>
              <a:rPr lang="en-US" sz="1500" dirty="0">
                <a:latin typeface="Arial Narrow" panose="020B0606020202030204" pitchFamily="34" charset="0"/>
              </a:rPr>
              <a:t>the past 2 years have you been diagnosed with, consulted a member of the medical profession or been </a:t>
            </a:r>
            <a:r>
              <a:rPr lang="en-US" sz="1500" dirty="0" smtClean="0">
                <a:latin typeface="Arial Narrow" panose="020B0606020202030204" pitchFamily="34" charset="0"/>
              </a:rPr>
              <a:t>treated for:</a:t>
            </a:r>
          </a:p>
          <a:p>
            <a:pPr lvl="1">
              <a:buFont typeface="+mj-lt"/>
              <a:buAutoNum type="alphaLcParenR"/>
            </a:pPr>
            <a:r>
              <a:rPr lang="en-US" sz="1200" dirty="0">
                <a:latin typeface="Arial Narrow" panose="020B0606020202030204" pitchFamily="34" charset="0"/>
              </a:rPr>
              <a:t>h</a:t>
            </a:r>
            <a:r>
              <a:rPr lang="en-US" sz="1200" dirty="0" smtClean="0">
                <a:latin typeface="Arial Narrow" panose="020B0606020202030204" pitchFamily="34" charset="0"/>
              </a:rPr>
              <a:t>eart </a:t>
            </a:r>
            <a:r>
              <a:rPr lang="en-US" sz="1200" dirty="0">
                <a:latin typeface="Arial Narrow" panose="020B0606020202030204" pitchFamily="34" charset="0"/>
              </a:rPr>
              <a:t>attack, stroke, chest pain, coronary artery disorder, Transient Ischemic Attack (TIA) or any </a:t>
            </a:r>
            <a:r>
              <a:rPr lang="en-US" sz="1200" dirty="0" smtClean="0">
                <a:latin typeface="Arial Narrow" panose="020B0606020202030204" pitchFamily="34" charset="0"/>
              </a:rPr>
              <a:t>other disorder </a:t>
            </a:r>
            <a:r>
              <a:rPr lang="en-US" sz="1200" dirty="0">
                <a:latin typeface="Arial Narrow" panose="020B0606020202030204" pitchFamily="34" charset="0"/>
              </a:rPr>
              <a:t>of the heart, blood vessels or peripheral vascular </a:t>
            </a:r>
            <a:r>
              <a:rPr lang="en-US" sz="1200" dirty="0" smtClean="0">
                <a:latin typeface="Arial Narrow" panose="020B0606020202030204" pitchFamily="34" charset="0"/>
              </a:rPr>
              <a:t>system?</a:t>
            </a:r>
          </a:p>
          <a:p>
            <a:pPr lvl="1">
              <a:buFont typeface="+mj-lt"/>
              <a:buAutoNum type="alphaLcParenR"/>
            </a:pPr>
            <a:r>
              <a:rPr lang="en-US" sz="1200" dirty="0" smtClean="0">
                <a:latin typeface="Arial Narrow" panose="020B0606020202030204" pitchFamily="34" charset="0"/>
              </a:rPr>
              <a:t>Chronic </a:t>
            </a:r>
            <a:r>
              <a:rPr lang="en-US" sz="1200" dirty="0">
                <a:latin typeface="Arial Narrow" panose="020B0606020202030204" pitchFamily="34" charset="0"/>
              </a:rPr>
              <a:t>Obstructive Pulmonary Disease (COPD), emphysema or any other respiratory disorder other </a:t>
            </a:r>
            <a:r>
              <a:rPr lang="en-US" sz="1200" dirty="0" smtClean="0">
                <a:latin typeface="Arial Narrow" panose="020B0606020202030204" pitchFamily="34" charset="0"/>
              </a:rPr>
              <a:t>than asthma?</a:t>
            </a:r>
          </a:p>
          <a:p>
            <a:pPr lvl="1">
              <a:buFont typeface="+mj-lt"/>
              <a:buAutoNum type="alphaLcParenR"/>
            </a:pPr>
            <a:r>
              <a:rPr lang="en-US" sz="1200" dirty="0" smtClean="0">
                <a:latin typeface="Arial Narrow" panose="020B0606020202030204" pitchFamily="34" charset="0"/>
              </a:rPr>
              <a:t>kidney </a:t>
            </a:r>
            <a:r>
              <a:rPr lang="en-US" sz="1200" dirty="0">
                <a:latin typeface="Arial Narrow" panose="020B0606020202030204" pitchFamily="34" charset="0"/>
              </a:rPr>
              <a:t>disorder, liver disorder, any organ transplant, or diabetic complications (amputation, coma, or </a:t>
            </a:r>
            <a:r>
              <a:rPr lang="en-US" sz="1200" dirty="0" smtClean="0">
                <a:latin typeface="Arial Narrow" panose="020B0606020202030204" pitchFamily="34" charset="0"/>
              </a:rPr>
              <a:t>blindness)?</a:t>
            </a:r>
          </a:p>
          <a:p>
            <a:pPr lvl="1">
              <a:buFont typeface="+mj-lt"/>
              <a:buAutoNum type="alphaLcParenR"/>
            </a:pPr>
            <a:r>
              <a:rPr lang="en-US" sz="1200" dirty="0" smtClean="0">
                <a:latin typeface="Arial Narrow" panose="020B0606020202030204" pitchFamily="34" charset="0"/>
              </a:rPr>
              <a:t>Alzheimer's </a:t>
            </a:r>
            <a:r>
              <a:rPr lang="en-US" sz="1200" dirty="0">
                <a:latin typeface="Arial Narrow" panose="020B0606020202030204" pitchFamily="34" charset="0"/>
              </a:rPr>
              <a:t>disease, dementia, organic brain syndrome, cognitive impairment (of any degree), </a:t>
            </a:r>
            <a:r>
              <a:rPr lang="en-US" sz="1200" dirty="0" smtClean="0">
                <a:latin typeface="Arial Narrow" panose="020B0606020202030204" pitchFamily="34" charset="0"/>
              </a:rPr>
              <a:t>or Amyotrophic </a:t>
            </a:r>
            <a:r>
              <a:rPr lang="en-US" sz="1200" dirty="0">
                <a:latin typeface="Arial Narrow" panose="020B0606020202030204" pitchFamily="34" charset="0"/>
              </a:rPr>
              <a:t>Lateral Sclerosis (</a:t>
            </a:r>
            <a:r>
              <a:rPr lang="en-US" sz="1200" dirty="0" smtClean="0">
                <a:latin typeface="Arial Narrow" panose="020B0606020202030204" pitchFamily="34" charset="0"/>
              </a:rPr>
              <a:t>ALS)?</a:t>
            </a:r>
          </a:p>
          <a:p>
            <a:pPr lvl="1">
              <a:buFont typeface="+mj-lt"/>
              <a:buAutoNum type="alphaLcParenR"/>
            </a:pPr>
            <a:r>
              <a:rPr lang="en-US" sz="1200" dirty="0" smtClean="0">
                <a:latin typeface="Arial Narrow" panose="020B0606020202030204" pitchFamily="34" charset="0"/>
              </a:rPr>
              <a:t>cancer (other </a:t>
            </a:r>
            <a:r>
              <a:rPr lang="en-US" sz="1200" dirty="0">
                <a:latin typeface="Arial Narrow" panose="020B0606020202030204" pitchFamily="34" charset="0"/>
              </a:rPr>
              <a:t>than basal cell skin </a:t>
            </a:r>
            <a:r>
              <a:rPr lang="en-US" sz="1200" dirty="0" smtClean="0">
                <a:latin typeface="Arial Narrow" panose="020B0606020202030204" pitchFamily="34" charset="0"/>
              </a:rPr>
              <a:t>cancer)?</a:t>
            </a:r>
          </a:p>
          <a:p>
            <a:pPr>
              <a:buFont typeface="+mj-lt"/>
              <a:buAutoNum type="arabicPeriod"/>
            </a:pPr>
            <a:r>
              <a:rPr lang="en-US" sz="1500" dirty="0" smtClean="0">
                <a:latin typeface="Arial Narrow" panose="020B0606020202030204" pitchFamily="34" charset="0"/>
              </a:rPr>
              <a:t>Within </a:t>
            </a:r>
            <a:r>
              <a:rPr lang="en-US" sz="1500" dirty="0">
                <a:latin typeface="Arial Narrow" panose="020B0606020202030204" pitchFamily="34" charset="0"/>
              </a:rPr>
              <a:t>the past 2 years have you been counseled, treated, advised to discontinue or seek treatment for use of </a:t>
            </a:r>
            <a:r>
              <a:rPr lang="en-US" sz="1500" dirty="0" smtClean="0">
                <a:latin typeface="Arial Narrow" panose="020B0606020202030204" pitchFamily="34" charset="0"/>
              </a:rPr>
              <a:t>illegal drugs</a:t>
            </a:r>
            <a:r>
              <a:rPr lang="en-US" sz="1500" dirty="0">
                <a:latin typeface="Arial Narrow" panose="020B0606020202030204" pitchFamily="34" charset="0"/>
              </a:rPr>
              <a:t>, alcohol or prescription drugs? </a:t>
            </a:r>
            <a:endParaRPr lang="en-US" sz="1500" dirty="0" smtClean="0">
              <a:latin typeface="Arial Narrow" panose="020B0606020202030204" pitchFamily="34" charset="0"/>
            </a:endParaRPr>
          </a:p>
          <a:p>
            <a:pPr>
              <a:buFont typeface="+mj-lt"/>
              <a:buAutoNum type="arabicPeriod"/>
            </a:pPr>
            <a:r>
              <a:rPr lang="en-US" sz="1500" dirty="0" smtClean="0">
                <a:latin typeface="Arial Narrow" panose="020B0606020202030204" pitchFamily="34" charset="0"/>
              </a:rPr>
              <a:t>Within </a:t>
            </a:r>
            <a:r>
              <a:rPr lang="en-US" sz="1500" dirty="0">
                <a:latin typeface="Arial Narrow" panose="020B0606020202030204" pitchFamily="34" charset="0"/>
              </a:rPr>
              <a:t>the past 2 years have you been hospitalized for a mental disorder</a:t>
            </a:r>
            <a:r>
              <a:rPr lang="en-US" sz="1500" dirty="0" smtClean="0">
                <a:latin typeface="Arial Narrow" panose="020B0606020202030204" pitchFamily="34" charset="0"/>
              </a:rPr>
              <a:t>? </a:t>
            </a:r>
            <a:endParaRPr lang="en-US" sz="1500" dirty="0">
              <a:latin typeface="Arial Narrow" panose="020B0606020202030204" pitchFamily="34" charset="0"/>
            </a:endParaRPr>
          </a:p>
          <a:p>
            <a:pPr>
              <a:buFont typeface="+mj-lt"/>
              <a:buAutoNum type="arabicPeriod"/>
            </a:pPr>
            <a:r>
              <a:rPr lang="en-US" sz="1500" dirty="0" smtClean="0">
                <a:latin typeface="Arial Narrow" panose="020B0606020202030204" pitchFamily="34" charset="0"/>
              </a:rPr>
              <a:t>Within </a:t>
            </a:r>
            <a:r>
              <a:rPr lang="en-US" sz="1500" dirty="0">
                <a:latin typeface="Arial Narrow" panose="020B0606020202030204" pitchFamily="34" charset="0"/>
              </a:rPr>
              <a:t>the past 2 years, have you been advised by a member of the medical profession, to have any medical test (</a:t>
            </a:r>
            <a:r>
              <a:rPr lang="en-US" sz="1500" dirty="0" smtClean="0">
                <a:latin typeface="Arial Narrow" panose="020B0606020202030204" pitchFamily="34" charset="0"/>
              </a:rPr>
              <a:t>other than </a:t>
            </a:r>
            <a:r>
              <a:rPr lang="en-US" sz="1500" dirty="0">
                <a:latin typeface="Arial Narrow" panose="020B0606020202030204" pitchFamily="34" charset="0"/>
              </a:rPr>
              <a:t>related to HIV/AIDS) that has not yet been completed? </a:t>
            </a:r>
          </a:p>
        </p:txBody>
      </p:sp>
      <p:sp>
        <p:nvSpPr>
          <p:cNvPr id="4" name="Content Placeholder 2"/>
          <p:cNvSpPr txBox="1">
            <a:spLocks/>
          </p:cNvSpPr>
          <p:nvPr/>
        </p:nvSpPr>
        <p:spPr bwMode="auto">
          <a:xfrm>
            <a:off x="152400" y="838200"/>
            <a:ext cx="82296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1400" b="1" i="1" dirty="0" smtClean="0">
                <a:latin typeface="Arial Narrow" panose="020B0606020202030204" pitchFamily="34" charset="0"/>
              </a:rPr>
              <a:t>For  the Final Expense (level benefit), all of the following questions must be answered “NO”…..If any answers are “YES”, the Proposed Insured is NOT qualified for the Rapid Decision Final Expense, and may be offered the Rapid Decision Guaranteed Issue.</a:t>
            </a:r>
            <a:endParaRPr lang="en-US" sz="1400" b="1" i="1" dirty="0">
              <a:latin typeface="Arial Narrow" panose="020B0606020202030204" pitchFamily="34" charset="0"/>
            </a:endParaRPr>
          </a:p>
        </p:txBody>
      </p:sp>
    </p:spTree>
    <p:extLst>
      <p:ext uri="{BB962C8B-B14F-4D97-AF65-F5344CB8AC3E}">
        <p14:creationId xmlns:p14="http://schemas.microsoft.com/office/powerpoint/2010/main" val="2492126718"/>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0" y="275167"/>
            <a:ext cx="7239000" cy="639233"/>
          </a:xfrm>
        </p:spPr>
        <p:txBody>
          <a:bodyPr/>
          <a:lstStyle/>
          <a:p>
            <a:pPr algn="l"/>
            <a:r>
              <a:rPr lang="en-US" sz="3200" b="1" dirty="0" smtClean="0">
                <a:latin typeface="Arial Narrow" panose="020B0606020202030204" pitchFamily="34" charset="0"/>
              </a:rPr>
              <a:t>Rapid Decision Guaranteed Issue</a:t>
            </a:r>
            <a:endParaRPr lang="en-US" sz="3200" b="1" dirty="0">
              <a:latin typeface="Arial Narrow" panose="020B0606020202030204" pitchFamily="34" charset="0"/>
            </a:endParaRPr>
          </a:p>
        </p:txBody>
      </p:sp>
      <p:sp>
        <p:nvSpPr>
          <p:cNvPr id="11" name="Rectangle 10"/>
          <p:cNvSpPr/>
          <p:nvPr/>
        </p:nvSpPr>
        <p:spPr>
          <a:xfrm>
            <a:off x="304800" y="1219200"/>
            <a:ext cx="4800600" cy="5570756"/>
          </a:xfrm>
          <a:prstGeom prst="rect">
            <a:avLst/>
          </a:prstGeom>
        </p:spPr>
        <p:txBody>
          <a:bodyPr wrap="square">
            <a:spAutoFit/>
          </a:bodyPr>
          <a:lstStyle/>
          <a:p>
            <a:pPr>
              <a:buFont typeface="Wingdings" pitchFamily="2" charset="2"/>
              <a:buChar char="ü"/>
            </a:pPr>
            <a:endParaRPr lang="en-US" dirty="0" smtClean="0"/>
          </a:p>
          <a:p>
            <a:pPr marL="285750" indent="-285750">
              <a:buFont typeface="Arial" panose="020B0604020202020204" pitchFamily="34" charset="0"/>
              <a:buChar char="•"/>
            </a:pPr>
            <a:r>
              <a:rPr lang="en-US" dirty="0" smtClean="0"/>
              <a:t>Guaranteed Issue</a:t>
            </a:r>
          </a:p>
          <a:p>
            <a:pPr marL="285750" indent="-285750">
              <a:buFont typeface="Arial" panose="020B0604020202020204" pitchFamily="34" charset="0"/>
              <a:buChar char="•"/>
            </a:pPr>
            <a:r>
              <a:rPr lang="en-US" dirty="0" smtClean="0"/>
              <a:t>Face Amounts from $5,000 to $20,000**</a:t>
            </a:r>
          </a:p>
          <a:p>
            <a:pPr marL="285750" indent="-285750">
              <a:buFont typeface="Arial" panose="020B0604020202020204" pitchFamily="34" charset="0"/>
              <a:buChar char="•"/>
            </a:pPr>
            <a:r>
              <a:rPr lang="en-US" dirty="0" smtClean="0"/>
              <a:t>Issue Ages from 50-85</a:t>
            </a:r>
          </a:p>
          <a:p>
            <a:pPr marL="285750" indent="-285750">
              <a:buFont typeface="Arial" panose="020B0604020202020204" pitchFamily="34" charset="0"/>
              <a:buChar char="•"/>
            </a:pPr>
            <a:r>
              <a:rPr lang="en-US" dirty="0" smtClean="0"/>
              <a:t>Age last birthday</a:t>
            </a:r>
          </a:p>
          <a:p>
            <a:pPr marL="285750" indent="-285750">
              <a:buFont typeface="Arial" panose="020B0604020202020204" pitchFamily="34" charset="0"/>
              <a:buChar char="•"/>
            </a:pPr>
            <a:r>
              <a:rPr lang="en-US" dirty="0" smtClean="0"/>
              <a:t>Quotes through Rapid App</a:t>
            </a:r>
          </a:p>
          <a:p>
            <a:pPr marL="285750" indent="-285750">
              <a:buFont typeface="Arial" panose="020B0604020202020204" pitchFamily="34" charset="0"/>
              <a:buChar char="•"/>
            </a:pPr>
            <a:r>
              <a:rPr lang="en-US" dirty="0" smtClean="0"/>
              <a:t>Guaranteed level benefits until maturity date of 121</a:t>
            </a:r>
          </a:p>
          <a:p>
            <a:pPr marL="285750" indent="-285750">
              <a:buFont typeface="Arial" panose="020B0604020202020204" pitchFamily="34" charset="0"/>
              <a:buChar char="•"/>
            </a:pPr>
            <a:r>
              <a:rPr lang="en-US" dirty="0" smtClean="0"/>
              <a:t>Cash Value and Reduced Paid-Up Insurance available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Non Tobacco and Tobacco rate classes apply as determined by the use or non-use of any form of tobacco in the past 12 months.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Yes = Tobacco rate</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No = Non Tobacco rate</a:t>
            </a:r>
          </a:p>
          <a:p>
            <a:pPr marL="285750" indent="-285750">
              <a:buFont typeface="Arial" panose="020B0604020202020204" pitchFamily="34" charset="0"/>
              <a:buChar char="•"/>
            </a:pPr>
            <a:endParaRPr lang="en-US" dirty="0" smtClean="0"/>
          </a:p>
          <a:p>
            <a:pPr>
              <a:buFont typeface="Arial" pitchFamily="34" charset="0"/>
              <a:buChar char="•"/>
            </a:pPr>
            <a:endParaRPr lang="en-US" sz="1600" dirty="0" smtClean="0"/>
          </a:p>
          <a:p>
            <a:pPr>
              <a:buFont typeface="Arial" pitchFamily="34" charset="0"/>
              <a:buChar char="•"/>
            </a:pPr>
            <a:endParaRPr lang="en-US" sz="1600" dirty="0" smtClean="0"/>
          </a:p>
          <a:p>
            <a:pPr lvl="1">
              <a:buFont typeface="Arial" pitchFamily="34" charset="0"/>
              <a:buChar char="•"/>
            </a:pPr>
            <a:endParaRPr lang="en-US" dirty="0" smtClean="0"/>
          </a:p>
        </p:txBody>
      </p:sp>
      <p:sp>
        <p:nvSpPr>
          <p:cNvPr id="12" name="AutoShape 2" descr="data:image/jpeg;base64,/9j/4AAQSkZJRgABAQAAAQABAAD/2wCEAAkGBxQTEhQUExQVFBUXGBgYFRcVFBcVHBgXFxgXGBwYFhcYHCggGBonHRgUITEhJSkrLi4uFx8zODMsNygtLisBCgoKDg0OGhAQGywkICQsLCwsLCwsLCwsLCwsLCwsLCwsLCwsLCwsLCwsLCwsLCwsLCwsLCwsLCwsLCwsLCwsLP/AABEIANAA8gMBIgACEQEDEQH/xAAcAAABBQEBAQAAAAAAAAAAAAAFAAMEBgcCAQj/xABFEAABAwEGAwQIAggFAwUBAAABAAIRAwQFEiExQQZRYSJxgZETMkKhscHR8BVSBxQjM2KCkuEWcpOi8VOy0iVDVGPCJP/EABkBAAIDAQAAAAAAAAAAAAAAAAMEAAECBf/EACgRAAICAgICAQQBBQAAAAAAAAABAhEDIRIxBEETIlGB8BQFYXGR8f/aAAwDAQACEQMRAD8A29JeJKFCXq8XqhBJJJKFiSSSUIJJJJQgkklBq3m0HC3tHooWlZOSUX9b6FOUbU1xgHMag6qrRHFoeSSSVlCSSSUIJeEr1N1CoQ5pulcW7927r9UrN6o+9069gIg6KEK1WpkbqDWL9GmTyAVsq3cx2xHcSmKV2tYSQXeMfILPEuyomzW0+rRdHeB8SpN10apqsbUxAyJByyV1Y3JBLOS621OTAAP6QfmsvGrJYbKS8K8RCj1JeJKEEvV4koQ7SSSVlHqS8cYBKoF78blr2NMMa4kEeGWfVZbo0lZoCSzSnxK+MTarQyNSfyzM+R57ordnFzH0RUDsQJIyy0OZE7dFXNF8GXZJVqxX40OALmy4mGySSrBZ64eJH3v8CFaaZTTQ6m7RVwtLomASnExbR2Hdx+Cj6IuyHbba9rDLQJGUOn5BDKFpDeUnU8ynr/rQxp/hHvVZDyYOyBkk1VDXjwUrss7bWCnnAP0ycPVcNv7KtMtQ2J6ozd1WQCDMrCm2MTxpIO2e0S0F2R3nmnhUB0I81Cs1TskiDrrp4qPZbzp1KjWNa12IEyDpAnQtGR5plW0c6SSdBdJM2QdnxPxKeVp2imIpmqcinXKPaD2T3KyhWf1R3Bd164YBK4p6DuCavKmThyJ127lGQ7F4s6+S8qW6mfajwKFVaHRCrypwMlhyaNJJlsbeFL87fOFDumzxUrPxNdicSMJmBtPLIBU+yUySZJKt/D9LCxx5n4BZjNyZHFIJEpSuSUgimTpJcPqgalcttDTuPNVZKHV6uMY5jzSV2Sh5IlJRb0/dOI1Alo5kZgRuoQrHEHGLWB7aQDhhjEWujMZgabEZ9Vkl8elrO9JALQ6IEk4QIEDln7kevm9nYoIDcySBMQTtP3kq9UtL8MjFBJ+zuNkCTsPFUN2dtWhZzTE4nPJDiC4hpOWR00+aM2S761VvZp4abDk8kh1QxmY3B+5UGwuMgVJkwQYGpnYnMeqFa6F5BjMDn+kyJLiIiTkB0zOXRVaL4sbuWq0luI5skTJjXbmcvirJcXFctZLThOYIicJ0xCciRBjPXos/tVqbiDgS0gYWtDZ2gyZynn37KVdVMFxIxBwjDnhA6ucfFRS3otw1s3Cz1MTQeYC9rNkEITwuX+iEzh1aTuMoI6et7kZR1tC70ylcSW52KhQdTLQ9jxiP52hsDuOaqV9VWtj0rqgEdkMkDxPyWl8UXQLTQLcw5pxsI1kbA7SJHiqFeL6ZHbIiNcjI8Qlsqrs6PjVJa/P7+9Anh51SoyuQHYWNJpgnNxAOXXT3qfwjfRe7CarmPGeBwAaZMRGq64btbSZZ2WzAkiSJiSNv7qTYqtH9aqNAa2o12YBB1GTmuHfmDoZQ6S2MyXaLpZrwYx7abzDqhdg5dlocSTsnLBdlKlUL6bmgOMluWsEZHUDOY05Qmruu8PqCs6CGNLWDkXesT4QPNFH2Rn5R5JqHKjlZlC9fn9/wd2M9gePxKbtVsDRqvK78DOyNNhyVRvK9BiwkGNeUkdeS10jCjyZYjbp55eK4Nrkt5HTrCqv+JHAExP3spdG1h8P0I2mRB5CclnmjfxNdlrZU0k/fJTWmVXqNpDgM+13wpZtbmUy4QTrnK3ZhxCVamHesJjv+Xggd/wBBjaYcAcRe1oknfWfAFMf4iqj2Gf7vqoF4cUkwH0GugyO24ZwRPvKxOWmSMd7OIDHtbnLhIynSJzA6hWq6v3QPOVVaF9MeQ/8AV4dEAiq7Q+CtbHhlFpjCA2YmYymJ3WMV7tmslej2taA2JnPSFFrXlsBO2XNC7Zbh609+ar9pvsMJE9oAx1lbcylAs1euHSC9vdPzQm1sfILXBwbm5oOeEZ5bH+6qrLbjcJd1InUmNemqM3dbQCWCcwRO07INhaolHidn5an9CSpNa0Vw5wxaEj1Xc14rKN4lCeJ67mUS5gBdkADpnuegEnwROVUeML7ewVaOFsOb2XyQQSMnDqD8ExJ0hddmeXy3E84wDUP7w9ZzyGXPRVm02KoHRiIETMkAa5ZFHrxqsb6PGC3EYEEESG7/ANlHr2fMB2HFHhPdulpS2OQhatAgWZ2NoDi4EB3KDuOufxVqs1gc9pkQTqRv4c11c13Aa692XdCsjTAyCHKSegsIVtgu6rgAMOzGwOystkuxjNB5kn4oFabyqg9kEDPMsEZd5k+AK6bfVQ03FuEvEASSBicQ0SSPzEDqqimElRpt3Omm09E8+u0bqpXLWqUrOATjhpdUgk9rfCdSOh/spBtZ5rowja2cqbpug+62jkVk/HVnLrTUAJ7Tg4DaDEg+K0CnW3OQAkk7ACZWb3xf7a9cvZTeGNEYnZYwHGS1uoOYMakd0Ks+K4aCeJm45N9MDMrubAfTexwyJY1xDgPy4QZ55qRSpvqVmv8ARuoz6pPrOGWbm+ySdu7uUp9paSIcYP3lzU2vbwcLGEOqnME+wBljdyaPeQAkO9JHXdRVtmncNWlr7PTI6+MOIlFCVTeB70ZUoOpMaWii7CJPrNMw6NpO3cjgrRHiPKF0fjrRw5TuTY5ezyGkDQgyVRLY4Oc7OArnfVb9iXHZZm29BJxACc2uDpBBzE8jB7kr5DaSSHPESbbYTp0WDqpFN4bpogle8S0gDC9x2dJA6wNVJo2rE3tFknUMaWkHkQTmlOTWx6UU9Fou5s5zoZ6HoUeoUsQDNzOeuipvD95FziwAmMnSIg6TBVtstppscHVHtZAiHOa3P+Yj7Keg9HOyrZ464D+YeRQ20cKvfm17NxnI0y5I+b9s/wD1qP8ArU//ACTdC+KDWgempf6tPf8AmWmkwFsCUOHKlMS4sgcifmEuIra4y1pAaMszGmqM2q3Mq4GU6lNxLxiAqNJgSchOeYCzi+7zJqOaSQGnD1J38EObUVQXGnJke1Xk8EtOfQSq9f4eIdhIO0kA+UyjNa3BhhubyJJGcfRDa9zNq5nET1HzlCjNDDxS7or93XjVLyC1xVksV4xm49DE5d6bu2wtpuI0iDny38NFMvaw+jw1WgFjsnt67EIipg2nHskfibd21CdzJXqbbSfGTARtnskr0Y2bNY2OwMx5OwjEOsZqDe1yWeucVanjIEes9uX8pCKPUet/yjUAM+/SXd4NJppsMMHZLGh0QDOLInQASFSLlttLKnXIJPqP20kTy7+mey1u3UiQ5h0Mx3HvWU2e59iPVOfgYIS2ahzxm+0Wek3MxEjluDoVJxwJ1HX6IbZLK6mGx3eCnObKUY+mj1lqBnGI3ydHmAm7rtlGXgljcQ0MyGg5TI2OfioNssL3QabgDrmJz2ykJux2O0vfhqFhByMU8Mg7TJ1CJC6JJRLNTt59EAMmOM5biY323XdKsSG65a+Eg/ApWq7HUwWHtUj6jx7JPsuG3Q6bKLZ3ASD60nnzk+8rsY4pQSRwckuU2whbC5zC0aHI906dJVfr3Q0dmBG2/wB7hWQEQuK1GQdfKFv0DXZQb14de/KmXDEc2gxJJz8Dr5otc3DoYw4jic6MRPQEb8swO+eUWS7qQNUTsCfHIfNSKjYLtdB11Q+EU+SWwvyyceLejnh+xijigetAPcM0Tqvyb/mPxCg03d2y6ttaKYPKT81rsG9EutQbaGOpOzZkXZxOF2LDPWPes14tuxjq9RrcVMl0BgENBOQmBBGYOsLQLltQyjlr1hV/jOz9ujVmAcnH/JoT5geCV8lNK0O+E05VL2Vi12JgqFr3EkEYHxJLYzBwjKD00hOWOwtxsIqPc5r2uDngeyZAiEn1KbjnXa46tAcAAdsuadoPktOeohc6U2jr/FB9lypWcU6VV5zdE4gNzvA81Avvh6rXpNqs/a1Mw9ojTQObJ5AZJV7eH1GU2kwB6SqRsIIa3xJJ8BzVmut+BsDIZac4E++UfHuSOfmlSaXf7o+ceLmVKVU06lN9M5/vGOZP+XEM9tOafvalFnYzn6Jnvb9F9L16VOu3BWpsqtOrajQ8eRCofGn6MG1nUqljIZhqNdUpOJggTnTOxEzhORjKE1VCdgDgCyuNqFRrQ7AH4ZcGgOwloxHUCHcieQOcK/aJdXzyc4ulzRAxAnUH49FbuBuEatlq1alXDmwNYMpkul0gEgCGtznc5ZKs8QU3VqzsOJjw4kFugIOYI5dUDNTob8ZbY1ZbtMyczvkpxGERCEWq3OcRgeGNMiXEtMjIiSMOuWZCkU6lVvZqOJPURI70o4urH1NPSIFveQ8ObmRp3aQn7ytgOCkMg2C48vsJq3yAXNyyVTr3u5jywtkHXMglax8n0Az8bsOm9wMsURskoDbOSJ55+zv/ACpI1itH0mU1U+/onC5NVHJsUIFqpT8u7kqTetlbTqvaRk7tDqHa598+YV8cZH397IJxHdoqMxDVuh6fceSFljcRjx5cZ0yvuILQolesPzBo6n5Ib6dzcTcyQcwDpmfMJqrZ3mAMnO0+oSO7o6kYpKx6hezfS4GPxOkCADry0jdWmwWV+JrnRzDR8SU1wjwm2kPSOHa9meurj1KtTbPmmsWH2xLP5G3GI5R9WDmDkQVS7yb6K2FkwHNLhvkcI90EeCugP9u7mqBxLX/9Q3OGm1vmS6feE/h7o5uTosTHZbpxw+Kj2V0tGnx2UkD4ooIbs4HpJ6H/APK9c3N0dNOi5Zk7+U694Xcffko0RM5L/sjkoV4VOw7MjIjIgbRupLiJ170KvWjjGEjsugOE+zOfmAVaRTYeuixGZJOEazueQTnEND0tPD/EC3vGnxhTbGMNNo6Ce8qPbdP5gfmlMj5WNY/paaM4dRDXEOJGuRAB+CjPvKm31TiM4WNkHtfQZk9AUe4vePQtJAgZEmZ12A13Vbst2trMDmMFMy4NAg5zEkx2sh71zZK5Udb5243QfshbSNKiHF1Z5BqHXNxBlx2EkeQA2V4oiAB0WccJU8VopbvJxPzmMIJid89fDktLjVM4FasT8hcXX5H6VaASdAn6Nq3++5DqjvVaO8nkBufGExWtJ9nIDc8+ff029yPYtVkq8L4ax7mznEjxColptjGY8Rguc4ycsiTABUPiG8CLaW7Gmwj/AHD5KDfdR7cLmND2n1mk6H+FKZHydHR8aNfkYexjnugAjXz5FTbO8YcBzYMwHez/AJSDkOiG0rbiGdJ9OOYEeYKmU8yAUFycdDnBPs9veoGUyKYwjnqfFyp7rKHvyBcdYA5xE+UrQ3YcXow30jo9XYTu87D47KZTuelTl4a01Xes/PuAA2AVwk9i2ZRtFVbc9b8oH8wSViwdElOTB0jWw1N1aaGNtLzq4nuy+C9fVd+Y+ad+RCfws8aSHPHd89F2BIIO6htrkuM+alUDIWk7MyTTM/vBop1ak+zrkM9oz5wMkd4TurE30tQa55/DuCn2zhxtSuKrnGN2Rq7ITPcEUAGTG5AcvggY8TUrY3l8hOCUe/Y8DOmiZtVYNAG5XtstApsJ1gEwN4CHWGm53bqanbkOQTH9hJL2S3O8+X1+iy/iKvgvKoHn18OCdMmtBaDz7JK089BA57+A2VOvy4TWfaJMOlpY78rgJHuMdxKPg7A5eibYK3ZBB8gpzK/MnX6Kv3PReGhoyjJ06yMjl5ozTspGZOIo7QFMe0d4HTwXROf1XFEQYMggeeY+idLhOu2nmqLGKroCGmqTWpsAEkjI6ESAZHKCT4IhawQCR71H4duP/wDp9M9wcWjsjUgmQZOjTB0V2lFsqrdFqrU8kFt1qyc3KQJ8wQJHej1oOSqNd4NWoXOGga0AGTnJ1122XOyS4qx6CsH35SFduWmAx0mM+8RCFcO2bDQBMgAucQIkOa4hzT4hW6y2OZyiZEKHZLIKZc5ozee02TBcMsUbGIkjXdLxhJUxjmmnEZ4Vun0depUjsn1OocMRPnA8FaqjoB+9lCu8Z6Rl9VItWh6gjzyR8aqIHLLlLZ5QpyJdlp4x8tfNNW3TPIbbT0aPmp7W5a+UBD7Ywa6/PvPJba0YT2Vu+eHxXY60NyqU8iNnMHagdRJP2EJs9LG0NJj3+5aRdLQKT2kgunER4D5Ki2mz+irPbsDl3HMe5LZY1saxZH/oiC4yZ7YHcJnzK6ZdmA6k8tkWpu0Kk1KW+xQuKYb5pfcGWfs6CPvfmpFRxIUsWcbLplLNWog3IiNuzJJFPSJK+KK5MM0U+VFoKTKIWwfWdDvBOULRhXFpZ2tF6KGSLB6A5OyRUvAuEMEHn9E41wYOqhCu1uQzK9FTcrdgmhm+bTgpF7hObRE7FwHzXVG+aQbmXN/lJ+EoNxDbcTmUxzxu6ASBPef+1DLXaABqgzyuMtDWLx1KFyC958Z0qb2MY19Wo92FojCJ1lxOcDoCp11VXVGl9TCHOcSQ3QaNAz6Ad6w69+IQ23NMOcKQywQSHHocjlCvvDnG9KoQ1003QcnCA6M8tpjaU5h3G32I54pSqPRbbzs4Y7Gxwk6s3PUKNRvRp38kGsV8l7yXmS7PuGw8NFMtVlp1RO/5mmD57+KzHy1dNaDP+nvjaews20FxEDfX+6cqWrCYMf8ACyfiS3WqxODsbn0z6j2kjP8ALUB094MeC44ftlrtbhgxMpk9us4yAN8Mxjd0GSOskGrsUeHInxrZqLLSyo/ASQBBMDLoMW3zR+4rubRacIAxQYG2W7tXHUyeag3NY6bWNp0u0NXOOZPMu6yj+CAFnLP0iY4VtjNqz5+CDV7oFVrnARVaewSZzbBgnrmEcqTtmsrf+kKpRtlYYWvs4eWBujux2XOa7mSCYORy01QKsNdFruu8mvkaOBIIORBBzBHPXyTz3AOOeRzVf4ivGz1cNeg4YyAS5h15B45jrnsgdTiJ1RhDezWbmGkwH8w2dZ9xQ5MJFF+stpEqSauIgdfhms2uK/nvqtDmloMgz3H5wrxw+9znucQcIyBz13jKDspGVklGiw4cufefoFCtIw5nN3st+Z6KeXZZZdYn4IPeloDWuwmXQS4nIgdAc1tmESrntMZk6TJ5k5oDxRQisHRGIfMx8/JNWLiGkyA7F0hoge/NTr7tVKvSaaVQVKjc4AhxGpy6Z5dUCTTiHimpWCqB2Uuy1vYPghgrBzQWnMJ4VcYxNycNuqCgrCLV1iUFtoxCd9wnqNWVdlD0JLj0y9UIHarvRuLTtp3bJxlZTb2swezbE3MfRAm2sDJbyLiyY5ckFNVxUoSobLYOaep2sFZ5G3EZr2dwHYAPeY+SB26vaBk1gb/ESSB3RqrUKgK9yV8mUoxT6KKKTmyXQ4nNx3J5qucR3o0NIac9AN1qtaxU35FoPgq7en6P7LWdiBqU3adl0j+l0rEY72Hll+nXZj9hsIEudm5xlx6n5KbWs4IiArdbv0f2inPonMqjYeo7yOXvVVvGhVouw1qbqc6YgQD3HQroRlFrRy5RkuyLdltdSfgJJGrSZ22lXm7ry65HOfqszvCtyycMx98lIsHE5gN9U9efilsuNp2h3x/IVcZGlXi+nUa5r2tqMIio3I5a4gBy8+WijNf6Jg9HBpwBTwxGYyaAN+ipYv8AwdppE7ga/wB1bP0a0xVfVtRAa4Ow0xAhroBc8A5YoIjqXHksRv2Myml12adwjdBoUBj/AHj+0/vPs+AgeCK1qgzQyleTqYl7sTdyYy6yAEO4ov2nZ2udVeGNEEk+4Abk8kxGSa0czJGSlcvYP/SDxO2yUJDoqvDm0gDniyBJH5WzPgBusRbaIyTfF3ErrdajVIwsAw028mCTn/EZk98bIP8ArP1RFoEy9cFONWs6kBOIYz0DYBJ/qCutvuBuEhzQQvf0S3A2nSLnPZ+sVIc9uIFzGey0jUaz3laQy6mDNwxHr9EKS5MInx7MouThqvWqEMLmskTVcJDYMwMwXk6a7rVbFYxTYGjQCNI+CmGAmKtYK4xozKVnFURp9+Kr18WgF2AgEEZ5T4IheFvDRz6c1XKoc4lzhBKqb9GoR3Z06jSjNsD+AlnnhInxXdgszPSBzdp07OuXaAyO+cINeNvDBn5IhwdTJZ6R2r4Pc0afMoAYm3tw6XzUs8Nqalhya/8A8XddOfNVBlsLXFzZkZPYdR9VaeNeLqdhokAh1oe13omcpyxv5NB84gbxiD+Kq5qY6pDjzaA0gdIyI6FThfRFKls1qlXa8Y2H/ME9jIzCoN233IFRhg7xoe8eye9WSwcQMdkcjuFhxZtNMMfri8Ub9cp80lg0ahWcgtusDHyYIPMZe5ErQeZHiVBc2dCPAp+STWxKLaegFXs2AgEuBOhzLT47HvUc1XN3RW205GpPQFQrvszC59Nz8L4mnJGfPI6kHWNikcnG9D+Pko3IYp3o8f8AKm2a+s+0Ch1wWY2qo6AW02OLXOiMZaYIYDt/F5c1cW8PUPyH+p31W4YZtXZU80IuiFZ7xadM1INaRIzXNquRjWn0cg65ku+KgWCo4OLXiIgDLXr3LbxyXZmOSMugqKvPdM2mxsqsLajGvadWuAcD4FKmcyDpsoNS9Cx+ENlvNUjSjZVr/wD0V0auJ1nqOpOjssPabPLPMBYpbrmq06z6VVuBzDDh9Oi+ibdxB6KoxrhIdOY6QuL+4dst4gEiKgHYqNyI6H8w6IqyegU8PswqhZo0Wsfo7u40rMC7Wo41D3GA3/aAfFVD/DtSnaxZqo07RcAYcwEZtPUkDpK0az2prW8gIHkhzfoLghLthO8qIfSez8zSP7/NYJxzetWvX/aPc9tJraYdoHObOJwbtmSBvDRmtstl4+qB7XuA1Pw81hF8OxPq6QXvg9MRWsWmzHkx0gCXarQ/0bcE+mw2m0D9mDNOmR68e06fY5DeOWta4Y4Wq2p4JGGi10PqHQ5+qz8zj00W+WZrWtDWwAAAANgFrJOtIz4+Hl9Ulo9tdEQHCGuYZYQND9OY3EqyWC9A+k1/TPpzHgQR4KvOcq+b8fSZVYG5ipDZHs4QSY37Tne9CxyphfIgnFMvVsvNrRJIHeYHmgjb1dWcWs7LPzTme6Rp1We3fanVHONV5e5tRwM7bgDkMJb5q3XNaQ0rbm2LKCRYmWVrR37nPzKH304MYXclOdVJbLSNMw75ffkglWsH1AcQhuwIIxZjXx0VsiA1W6S6lUr1ZHZ7DOroALuUTorFYq7KNIF7g1rWyZ5AclDvO1tdTLPYkFzueEzDfEDNZ1xvfDsGAD1pz2w5T3nMIPK5UgvHVsq/EF7OtdoqV36vPZEzhYMmtHcI8ZQqo1SGMXrqSOgTI9htbqL8TfEbEdVZ7PfNlqetNJ3MjLzGXmq1UpKJUZCukzNtdGhCzDas2Nu2NPNJZx4L1V8ZPlPrK22kYoAxHyA71wbQG5AeSi0agdLhoZA7go9peQct9e5YyTvQxhx12N2u0nVVu0Pp1bXTa98+ja+oWkwMUBrRzB7Rd3DqjNpb2ATuVSLts7zXL2U3PBc4GATAcdZ6LGONsJmnxjSNe4cs7KdJoZMdUZ9Kqhdl5FjGtcypkP8Apu+il1L7EZNqb/8Atu6dE7Rzmwvb7U1rZcYHOVQrYajbZ+sttTPQBpx0nh2gGUHTKJnvyU29Lxc8Eejqmf8A63fRZnxLddtfiZSp1ix2R7LxI3HcVTRalTs0S9b7qVG9gAAchMjogRv4tLC4nDOZ5d/iq5wlRt1A4KtGrgjsy1xg8tNFYa3D7a+J7jUo8mehe7P2iBtKA8Ur0PLyIcb6LLVswrM1k4TGeRkafJc8MsDaOKjTfSgkYXueQY5B5MDuUa6GBuCH1mMYAML6Tg50b5CACjNvvRuB2HGTBiGO+iJDC1fIDk8lSpR/4d2u3MfZ3VXxNMExlIIGiA1f3FEnJxe0O7yCSPd7kHtuN1nAwVMbiS8YHc5g5dyl3u7sUBTDyRWa5/Ydk0Ag7dUu4Se6G1lgumErzzbpm5paNRqc8xpkhDuEaTWYqTMFTYh9Q/8AdI57IwLUwuYIdhAJnA7WdNETbbKce1/Q76JnDj+naE/KzfWuL6KvcFhq+n/bPcWtHZByEnfXbNF7Haw6lUqnNoc/D/lBiU1eVs/ZVfRseXu7LSGOyB3GXegdvpVW2JtGmx5L2YX9l8tJOI7c0GWNuWkNx8hKC5PdWW19fOk3/qBxHgAfmhtquwmnUefWEnwB+iZtFZxZZXhtUuY4Ym+jdLWlpB27vJWSy22mNn/6bvorw43btAfKyxcVxfTM3sNlquc4NpvOmYYY3GsdArNd10WnAOxBme04DJWunbmcn/6b/onBb2cn/wCm/wCiDWT7AucfuCqF01iO29g7sRPgcoXVXhljyC+pUJ5iB5zM6IqLe38tT/Td9E9Srh2gcO9hHxUcZ10TkvuU2+7IWGHZM5iAI5rKOJ71bWqgU82M0dz2y6dd1vvEdwstdnfReS3EMnN1aefUcxuF8537dVax130K4hzc2keq9p0cw7g+7MKsMFdm5TtUeMC9dCjtrKZYLFVrGKbSeZPqjvcmOjC3pEOuD7JB6FQar5yiDyPyWmXLwAyQ60HH/CyWjxOp9ytJ4MsREfq9Pyz89Vn5Ugv8aT70YDKS3ocB2H/47fN31SV/NEx/Fl90Wtzg2GtiAhz7cyXSRG/9lX7ZeZFQ059nEO6Yz8YTF3tq1qj2taSAG5nIScznvsgvY2lGK2EbdfDXDCwHLUkR3QpXDV8GnRDGASJnxQSpw9bXVqgZR/Z9nC8kMxRqYcQY8kVu3hK1NeHE02jcFxJI8BHvRYS4inkVNKg6OIqnILocQVOQQqvRLHFp1CbCPyFOKDf+IKnIJfj7+QQYL0K+TJxQY/H38gl+PP5BB16pyZOKCxv1/ILz8dfyCFJKcmTigob8fyC8/G38ghi9hVyZOKCP42/kEvxupyCGlJXyZOKCX43U6JfjdTp5IdCUKuTJxQRF9VOnkuvxqp08kNAXQCnJl8UEhfNTp5L0XxU5jyQ8BdgKcmTiif8Ai9TmPJP2S8qhcBkZ6IWAjVx2XIvPcFmU2kWooKmmq7xtwhSvCh6N/ZqNk0aoGbHdebDlI+YCseNc4krdbDHz3c/BJZVey2dlzHQKYMh4/NO7Tt7+SvdkslNgDWtDRsAPgArlxBcwtDQ5sNrMn0byOerXc2n3aqjMtDgXNq9io09pp17xzHVRy5dnQ8fi40uyZUrEO3HfqnfxHCACCe4fFQHWiDnoqVxZxQaj/R0XFrG5Oc0wXO5A8gpGLYTLJQVyNJ/FjyKSxX9Yd+d/9bvqktfGK/yI/Y+la9GyUDic2iwxElrcUcp1UahfXpjhs7ZaNajsmjuG5VQuLh6raXY6hIZqXOmXd0rQrNZG02hrAA0bBDi5T30jnRnKe30cNZGpJP3svU6WrnCtNBkwVfNhxtxD1h7wq2ruQq5flhwuxt9U69CiY5VpmZL2DEpXkpIwM7BSXMpSoQ6lJeL0KFiXULxeqEPAuoSSUIKF6AvQvQqIIBdALwLoKWWegLsBeBONCqyUdUKJc4Abq20aQa0NGwQe5bPq/wAAjAKHKWzaR49ibwp5clCaNWNhV/jDhoWumCw4KzM2uy7QHsO6Hnt5qyBdAKJFqbi7R818VXzUpl1m7Tag7NSdWCNB1KrNPILfv0ncAttzPTUQG2pgy2FVo9h3XkfDRYHUouYS17S1zSQ5rhBBGoI2KPGqLyZHN2zvGkmMS9VmD//Z">
            <a:hlinkClick r:id="rId2"/>
          </p:cNvPr>
          <p:cNvSpPr>
            <a:spLocks noChangeAspect="1" noChangeArrowheads="1"/>
          </p:cNvSpPr>
          <p:nvPr/>
        </p:nvSpPr>
        <p:spPr bwMode="auto">
          <a:xfrm>
            <a:off x="-76200" y="838200"/>
            <a:ext cx="8001000" cy="838200"/>
          </a:xfrm>
          <a:prstGeom prst="rect">
            <a:avLst/>
          </a:prstGeom>
          <a:noFill/>
        </p:spPr>
        <p:txBody>
          <a:bodyPr vert="horz" wrap="square" lIns="91440" tIns="45720" rIns="91440" bIns="45720" numCol="1" anchor="t" anchorCtr="0" compatLnSpc="1">
            <a:prstTxWarp prst="textNoShape">
              <a:avLst/>
            </a:prstTxWarp>
          </a:bodyPr>
          <a:lstStyle/>
          <a:p>
            <a:pPr algn="ctr"/>
            <a:r>
              <a:rPr lang="en-US" dirty="0" smtClean="0"/>
              <a:t>Guaranteed Issue Graded Death Benefit (“GI”) is a No Medical Questions / No </a:t>
            </a:r>
            <a:r>
              <a:rPr lang="en-US" dirty="0"/>
              <a:t>Medical</a:t>
            </a:r>
            <a:r>
              <a:rPr lang="en-US" dirty="0" smtClean="0"/>
              <a:t> Exam Insurance policy available from Fidelity Life Association:</a:t>
            </a:r>
          </a:p>
        </p:txBody>
      </p:sp>
      <p:pic>
        <p:nvPicPr>
          <p:cNvPr id="13" name="Picture 6" descr="http://godsofadvertising.files.wordpress.com/2014/01/old-people.jpg"/>
          <p:cNvPicPr>
            <a:picLocks noChangeAspect="1" noChangeArrowheads="1"/>
          </p:cNvPicPr>
          <p:nvPr/>
        </p:nvPicPr>
        <p:blipFill>
          <a:blip r:embed="rId3" cstate="print"/>
          <a:srcRect/>
          <a:stretch>
            <a:fillRect/>
          </a:stretch>
        </p:blipFill>
        <p:spPr bwMode="auto">
          <a:xfrm>
            <a:off x="5105400" y="2362200"/>
            <a:ext cx="3429618" cy="2943836"/>
          </a:xfrm>
          <a:prstGeom prst="rect">
            <a:avLst/>
          </a:prstGeom>
          <a:noFill/>
        </p:spPr>
      </p:pic>
      <p:sp>
        <p:nvSpPr>
          <p:cNvPr id="6" name="TextBox 5"/>
          <p:cNvSpPr txBox="1"/>
          <p:nvPr/>
        </p:nvSpPr>
        <p:spPr>
          <a:xfrm>
            <a:off x="381000" y="5767446"/>
            <a:ext cx="7543800" cy="307777"/>
          </a:xfrm>
          <a:prstGeom prst="rect">
            <a:avLst/>
          </a:prstGeom>
          <a:noFill/>
        </p:spPr>
        <p:txBody>
          <a:bodyPr wrap="square" rtlCol="0">
            <a:spAutoFit/>
          </a:bodyPr>
          <a:lstStyle/>
          <a:p>
            <a:r>
              <a:rPr lang="en-US" sz="1400" dirty="0" smtClean="0"/>
              <a:t>**Not Available in Washington due to low face amount regulation</a:t>
            </a:r>
            <a:endParaRPr lang="en-US" dirty="0"/>
          </a:p>
        </p:txBody>
      </p:sp>
    </p:spTree>
    <p:extLst>
      <p:ext uri="{BB962C8B-B14F-4D97-AF65-F5344CB8AC3E}">
        <p14:creationId xmlns:p14="http://schemas.microsoft.com/office/powerpoint/2010/main" val="135929645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Effect transition="in" filter="fade">
                                      <p:cBhvr>
                                        <p:cTn id="11" dur="500"/>
                                        <p:tgtEl>
                                          <p:spTgt spid="11">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animEffect transition="in" filter="fade">
                                      <p:cBhvr>
                                        <p:cTn id="15" dur="500"/>
                                        <p:tgtEl>
                                          <p:spTgt spid="11">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fade">
                                      <p:cBhvr>
                                        <p:cTn id="19" dur="500"/>
                                        <p:tgtEl>
                                          <p:spTgt spid="11">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animEffect transition="in" filter="fade">
                                      <p:cBhvr>
                                        <p:cTn id="23" dur="500"/>
                                        <p:tgtEl>
                                          <p:spTgt spid="11">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fade">
                                      <p:cBhvr>
                                        <p:cTn id="27" dur="500"/>
                                        <p:tgtEl>
                                          <p:spTgt spid="11">
                                            <p:txEl>
                                              <p:pRg st="6" end="6"/>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animEffect transition="in" filter="fade">
                                      <p:cBhvr>
                                        <p:cTn id="31" dur="500"/>
                                        <p:tgtEl>
                                          <p:spTgt spid="11">
                                            <p:txEl>
                                              <p:pRg st="7" end="7"/>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5091</TotalTime>
  <Words>2020</Words>
  <Application>Microsoft Office PowerPoint</Application>
  <PresentationFormat>On-screen Show (4:3)</PresentationFormat>
  <Paragraphs>172</Paragraphs>
  <Slides>24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Narrow</vt:lpstr>
      <vt:lpstr>Calibri</vt:lpstr>
      <vt:lpstr>Impact</vt:lpstr>
      <vt:lpstr>Wingdings</vt:lpstr>
      <vt:lpstr>Office Theme</vt:lpstr>
      <vt:lpstr>PowerPoint Presentation</vt:lpstr>
      <vt:lpstr>About the Products</vt:lpstr>
      <vt:lpstr>Rapid Decision Final Expense</vt:lpstr>
      <vt:lpstr>Rapid Decision Final Expense</vt:lpstr>
      <vt:lpstr>PowerPoint Presentation</vt:lpstr>
      <vt:lpstr>Final Expense:  What is Simplified Issue? </vt:lpstr>
      <vt:lpstr>Final Expense Pre-Qualification </vt:lpstr>
      <vt:lpstr>Final Expense Pre-Qualification </vt:lpstr>
      <vt:lpstr>Rapid Decision Guaranteed Issue</vt:lpstr>
      <vt:lpstr>Rapid Decision Guaranteed Issue</vt:lpstr>
      <vt:lpstr>PowerPoint Presentation</vt:lpstr>
      <vt:lpstr>Quick Quote &amp; Application Submission</vt:lpstr>
      <vt:lpstr>Rapid App- Final Expense</vt:lpstr>
      <vt:lpstr>Final Expense Application</vt:lpstr>
      <vt:lpstr>Final Expense Application - 2</vt:lpstr>
      <vt:lpstr>Final Expense Application - 2</vt:lpstr>
      <vt:lpstr>Final Expense - Medical Questions</vt:lpstr>
      <vt:lpstr>Final Expense Coverage Applied For</vt:lpstr>
      <vt:lpstr>Final Expense - Submitting the Application</vt:lpstr>
      <vt:lpstr>Rapid App – Guaranteed Issue</vt:lpstr>
      <vt:lpstr>GI - Filling out the Application</vt:lpstr>
      <vt:lpstr>Rapid Decision Guaranteed Issue</vt:lpstr>
      <vt:lpstr>GI - Submitting the Completed Application</vt:lpstr>
      <vt:lpstr>Rapid Decision Final Expense and Guaranteed Issue-GDB Products review</vt:lpstr>
    </vt:vector>
  </TitlesOfParts>
  <Company>Puget Sound Energy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Jessie Upp</dc:creator>
  <cp:lastModifiedBy>Inga Hilligoss</cp:lastModifiedBy>
  <cp:revision>352</cp:revision>
  <cp:lastPrinted>2014-03-20T14:15:04Z</cp:lastPrinted>
  <dcterms:created xsi:type="dcterms:W3CDTF">2012-03-20T22:53:04Z</dcterms:created>
  <dcterms:modified xsi:type="dcterms:W3CDTF">2016-04-25T18:43:53Z</dcterms:modified>
</cp:coreProperties>
</file>